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handoutMasterIdLst>
    <p:handoutMasterId r:id="rId45"/>
  </p:handoutMasterIdLst>
  <p:sldIdLst>
    <p:sldId id="257" r:id="rId2"/>
    <p:sldId id="258" r:id="rId3"/>
    <p:sldId id="259" r:id="rId4"/>
    <p:sldId id="260" r:id="rId5"/>
    <p:sldId id="285" r:id="rId6"/>
    <p:sldId id="302" r:id="rId7"/>
    <p:sldId id="267" r:id="rId8"/>
    <p:sldId id="292" r:id="rId9"/>
    <p:sldId id="263" r:id="rId10"/>
    <p:sldId id="264" r:id="rId11"/>
    <p:sldId id="265" r:id="rId12"/>
    <p:sldId id="303" r:id="rId13"/>
    <p:sldId id="294" r:id="rId14"/>
    <p:sldId id="270" r:id="rId15"/>
    <p:sldId id="272" r:id="rId16"/>
    <p:sldId id="273" r:id="rId17"/>
    <p:sldId id="276" r:id="rId18"/>
    <p:sldId id="301" r:id="rId19"/>
    <p:sldId id="290" r:id="rId20"/>
    <p:sldId id="274" r:id="rId21"/>
    <p:sldId id="311" r:id="rId22"/>
    <p:sldId id="277" r:id="rId23"/>
    <p:sldId id="312" r:id="rId24"/>
    <p:sldId id="288" r:id="rId25"/>
    <p:sldId id="278" r:id="rId26"/>
    <p:sldId id="280" r:id="rId27"/>
    <p:sldId id="304" r:id="rId28"/>
    <p:sldId id="297" r:id="rId29"/>
    <p:sldId id="282" r:id="rId30"/>
    <p:sldId id="283" r:id="rId31"/>
    <p:sldId id="298" r:id="rId32"/>
    <p:sldId id="266" r:id="rId33"/>
    <p:sldId id="286" r:id="rId34"/>
    <p:sldId id="309" r:id="rId35"/>
    <p:sldId id="308" r:id="rId36"/>
    <p:sldId id="295" r:id="rId37"/>
    <p:sldId id="310" r:id="rId38"/>
    <p:sldId id="284" r:id="rId39"/>
    <p:sldId id="287" r:id="rId40"/>
    <p:sldId id="300" r:id="rId41"/>
    <p:sldId id="291" r:id="rId42"/>
    <p:sldId id="306" r:id="rId4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66937" autoAdjust="0"/>
  </p:normalViewPr>
  <p:slideViewPr>
    <p:cSldViewPr snapToGrid="0">
      <p:cViewPr>
        <p:scale>
          <a:sx n="80" d="100"/>
          <a:sy n="80" d="100"/>
        </p:scale>
        <p:origin x="-1698" y="-21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767BD145-7625-4E08-B686-34523FDFDFEA}" type="datetimeFigureOut">
              <a:rPr lang="en-US" smtClean="0"/>
              <a:t>4/13/2016</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FEDF443A-DC3D-461E-B37D-470DA7247DE6}" type="slidenum">
              <a:rPr lang="en-US" smtClean="0"/>
              <a:t>‹#›</a:t>
            </a:fld>
            <a:endParaRPr lang="en-US" dirty="0"/>
          </a:p>
        </p:txBody>
      </p:sp>
    </p:spTree>
    <p:extLst>
      <p:ext uri="{BB962C8B-B14F-4D97-AF65-F5344CB8AC3E}">
        <p14:creationId xmlns:p14="http://schemas.microsoft.com/office/powerpoint/2010/main" val="27517923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FC7D45C4-E034-4A6B-B6F9-884DB845406A}" type="datetimeFigureOut">
              <a:rPr lang="en-US" smtClean="0"/>
              <a:t>4/13/2016</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B34AA3BB-6918-4ADF-BB80-66834CF3E43A}" type="slidenum">
              <a:rPr lang="en-US" smtClean="0"/>
              <a:t>‹#›</a:t>
            </a:fld>
            <a:endParaRPr lang="en-US"/>
          </a:p>
        </p:txBody>
      </p:sp>
    </p:spTree>
    <p:extLst>
      <p:ext uri="{BB962C8B-B14F-4D97-AF65-F5344CB8AC3E}">
        <p14:creationId xmlns:p14="http://schemas.microsoft.com/office/powerpoint/2010/main" val="3962306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a:t>
            </a:r>
            <a:r>
              <a:rPr lang="en-US" b="1" baseline="0" dirty="0" smtClean="0"/>
              <a:t>Nurse Corps (female) </a:t>
            </a:r>
            <a:r>
              <a:rPr lang="en-US" baseline="0" dirty="0" smtClean="0"/>
              <a:t>became a permanent corps of the Medical Department under the Army Reorganizations Act passed by Congress on 02 February 1901. </a:t>
            </a:r>
          </a:p>
          <a:p>
            <a:endParaRPr lang="en-US" baseline="0" dirty="0" smtClean="0"/>
          </a:p>
          <a:p>
            <a:r>
              <a:rPr lang="en-US" baseline="0" dirty="0" smtClean="0"/>
              <a:t>The Nurse Corps (female) was redesignated the </a:t>
            </a:r>
            <a:r>
              <a:rPr lang="en-US" b="1" baseline="0" dirty="0" smtClean="0"/>
              <a:t>Army Nurse Corps </a:t>
            </a:r>
            <a:r>
              <a:rPr lang="en-US" baseline="0" dirty="0" smtClean="0"/>
              <a:t>by the Army Reorganization Act of 09 July 1918. By law, appointments were restricted to female nurses.</a:t>
            </a:r>
          </a:p>
          <a:p>
            <a:endParaRPr lang="en-US" baseline="0" dirty="0" smtClean="0"/>
          </a:p>
          <a:p>
            <a:r>
              <a:rPr lang="en-US" baseline="0" dirty="0" smtClean="0"/>
              <a:t>Congress established the Army Nurse Corps in the Medical Department of the Regular Army and provided </a:t>
            </a:r>
            <a:r>
              <a:rPr lang="en-US" u="sng" baseline="0" dirty="0" smtClean="0"/>
              <a:t>permanent commissioned officer status</a:t>
            </a:r>
            <a:r>
              <a:rPr lang="en-US" baseline="0" dirty="0" smtClean="0"/>
              <a:t> for those in the grades of second lieutenant through lieutenant colonel, and for the Chief of the Army Nurse Corps to serve in the temporary grade of colonel on 16 April 1947.</a:t>
            </a:r>
          </a:p>
          <a:p>
            <a:endParaRPr lang="en-US" baseline="0" dirty="0" smtClean="0"/>
          </a:p>
          <a:p>
            <a:r>
              <a:rPr lang="en-US" baseline="0" dirty="0" smtClean="0"/>
              <a:t>On 09 August 1955, Congress authorized commissions for male nurses in the U.S. Army Reserve for assignment to the Army Nurse Corps Branch.</a:t>
            </a:r>
          </a:p>
          <a:p>
            <a:endParaRPr lang="en-US" baseline="0" dirty="0" smtClean="0"/>
          </a:p>
          <a:p>
            <a:r>
              <a:rPr lang="en-US" baseline="0" dirty="0" smtClean="0"/>
              <a:t>On 30 September 1966, Congress authorized commissions in the Regular Army for male nurses. </a:t>
            </a:r>
          </a:p>
          <a:p>
            <a:endParaRPr lang="en-US" baseline="0" dirty="0" smtClean="0"/>
          </a:p>
          <a:p>
            <a:r>
              <a:rPr lang="en-US" baseline="0" dirty="0" smtClean="0"/>
              <a:t>All of us are a part of history, and this presentation will show how Army nurses have coped with similar challenges and new challenges across the years. It also will highlight accomplishments and contributions of Army nurses.</a:t>
            </a:r>
          </a:p>
          <a:p>
            <a:pPr marL="0" indent="0">
              <a:buNone/>
            </a:pP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a:t>
            </a:fld>
            <a:endParaRPr lang="en-US" dirty="0"/>
          </a:p>
        </p:txBody>
      </p:sp>
    </p:spTree>
    <p:extLst>
      <p:ext uri="{BB962C8B-B14F-4D97-AF65-F5344CB8AC3E}">
        <p14:creationId xmlns:p14="http://schemas.microsoft.com/office/powerpoint/2010/main" val="1542001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 and logistical factors could make like difficult for Army nurses working in France. The cold, damp weather, mud, wound drainage, and blood mixed with the scarcity of clean, hot water and laundry</a:t>
            </a:r>
            <a:r>
              <a:rPr lang="en-US" baseline="0" dirty="0" smtClean="0"/>
              <a:t> facilities made doing laundry a hardship. Some of the hospitals could provide their own laundries, some hired French women to do that work, and sometimes nurses had to do their own laundry. This could be difficult for the nurses as most of their physical strength was used in taking care of their patients. Lighting was also difficult to maintain for work or recreation especially when long periods of enforced blackouts were needed. </a:t>
            </a:r>
          </a:p>
          <a:p>
            <a:endParaRPr lang="en-US" baseline="0" dirty="0" smtClean="0"/>
          </a:p>
          <a:p>
            <a:r>
              <a:rPr lang="en-US" baseline="0" dirty="0" smtClean="0"/>
              <a:t>In the summer of 1918, members of the Nurse Corps were given War Department authority to wear wound and service chevrons (markings) on their uniforms under the same conditions as officers, field clerks, and enlisted men.</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10</a:t>
            </a:fld>
            <a:endParaRPr lang="en-US"/>
          </a:p>
        </p:txBody>
      </p:sp>
    </p:spTree>
    <p:extLst>
      <p:ext uri="{BB962C8B-B14F-4D97-AF65-F5344CB8AC3E}">
        <p14:creationId xmlns:p14="http://schemas.microsoft.com/office/powerpoint/2010/main" val="501113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Ultimately, U.S.</a:t>
            </a:r>
            <a:r>
              <a:rPr lang="en-US" baseline="0" dirty="0" smtClean="0"/>
              <a:t> Army nurses worked on surgical teams, hospital trains, hospital ships, and in multiple types of hospitals: field hospitals, mobile units, base hospitals, evacuation hospitals, camp hospitals, and convalescent hospitals. The formula of nurses required for war time had stayed unchanged since the American Revolutionary War at one nurse for every ten hospital beds. However, at one hospital, 70 nurses cared for 5,000 patients. </a:t>
            </a:r>
          </a:p>
          <a:p>
            <a:endParaRPr lang="en-US" baseline="0" dirty="0" smtClean="0"/>
          </a:p>
          <a:p>
            <a:r>
              <a:rPr lang="en-US" baseline="0" dirty="0" smtClean="0"/>
              <a:t>It was common for the nurses working in the American Expeditionary Forces to work 14-18 hours shifts for weeks at a time. The planning factor for a base hospital (500 patient beds) was 46 nurses. But an example of what really happened, was that Base Hospital #10 received 1400 patients during its first week of operations with most of them being surgical patients and mustard gas cases. Base Hospital # 20 had a grand total of 8,703 patients admitted.</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11</a:t>
            </a:fld>
            <a:endParaRPr lang="en-US"/>
          </a:p>
        </p:txBody>
      </p:sp>
    </p:spTree>
    <p:extLst>
      <p:ext uri="{BB962C8B-B14F-4D97-AF65-F5344CB8AC3E}">
        <p14:creationId xmlns:p14="http://schemas.microsoft.com/office/powerpoint/2010/main" val="1636883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Army nurses were intended to work in the rear and not face</a:t>
            </a:r>
            <a:r>
              <a:rPr lang="en-US" baseline="0" dirty="0" smtClean="0"/>
              <a:t> dangerous conditions near the battlefield. However, the plans had to be discarded when new medical groups were organized. Surgical and gas treatment teams were organized to take specialty care closer to the patients and nurses were key elements of those teams. Typically teams included five or six personnel, with two of them being nurses. These teams helped stabilize soldiers who otherwise could not have endured the long evacuation process to reach this type of care. This challenged conceptions of how close women could be to battle and how they could face danger. </a:t>
            </a:r>
          </a:p>
          <a:p>
            <a:endParaRPr lang="en-US" baseline="0" dirty="0" smtClean="0"/>
          </a:p>
          <a:p>
            <a:r>
              <a:rPr lang="en-US" baseline="0" dirty="0" smtClean="0"/>
              <a:t>Nursing experience and skills in the administration of anesthesia, psychiatric nursing and orthopedic work was especially needed. Anesthesia nursing was one of the first domains for nurses to expand their practice and be recognized within the scope of nursing. Shock teams administered whole blood and fluids; surgical teams included neurosurgical, orthopedic, chest and maxillofacial specialties. WWI introduced the terror of chemical weapons. In the American Expeditionary Forces, 31.49% of all casualties were related to gas exposure. Common nursing therapies were aimed at treating the symptoms of mustard, phosgene or chlorine gases. </a:t>
            </a:r>
          </a:p>
          <a:p>
            <a:endParaRPr lang="en-US" baseline="0" dirty="0" smtClean="0"/>
          </a:p>
          <a:p>
            <a:r>
              <a:rPr lang="en-US" baseline="0" dirty="0" smtClean="0"/>
              <a:t>Open battle wounds required extensive wound debridement's and irrigations as this is the time of pre-antibiotics. The Carrel-Dakin Method of irrigating with antiseptic sodium hypochlorite along with tetanus antitoxin helped to heal wounds with some accounts writing in “three weeks less time than without”. </a:t>
            </a:r>
          </a:p>
          <a:p>
            <a:endParaRPr lang="en-US" baseline="0" dirty="0" smtClean="0"/>
          </a:p>
          <a:p>
            <a:r>
              <a:rPr lang="en-US" baseline="0" dirty="0" smtClean="0"/>
              <a:t>These slides show a “hospital of convenience” in an old war battered church in France, and a nurse undergoing gas chamber training in California (notice the white uniform dress).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12</a:t>
            </a:fld>
            <a:endParaRPr lang="en-US"/>
          </a:p>
        </p:txBody>
      </p:sp>
    </p:spTree>
    <p:extLst>
      <p:ext uri="{BB962C8B-B14F-4D97-AF65-F5344CB8AC3E}">
        <p14:creationId xmlns:p14="http://schemas.microsoft.com/office/powerpoint/2010/main" val="118095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the time of demobilization, it is estimated that 1/3 of all graduate nurses in the U.S. had served in the Army.  No U.S. Army nurse died</a:t>
            </a:r>
            <a:r>
              <a:rPr lang="en-US" baseline="0" dirty="0" smtClean="0"/>
              <a:t> as a result of enemy action during WWI. Two nurses were killed </a:t>
            </a:r>
            <a:r>
              <a:rPr lang="en-US" baseline="0" dirty="0" err="1" smtClean="0"/>
              <a:t>enroute</a:t>
            </a:r>
            <a:r>
              <a:rPr lang="en-US" baseline="0" dirty="0" smtClean="0"/>
              <a:t> to Europe when a faulty discharge of a deck gun on their ship was fired. Three were wounded by shellfire and 272 died of disease (primarily tuberculosis, influenza, and pneumonia). Members of the Nurse Corps who died during their Army service were buried with military honors. </a:t>
            </a:r>
          </a:p>
          <a:p>
            <a:endParaRPr lang="en-US" baseline="0" dirty="0" smtClean="0"/>
          </a:p>
          <a:p>
            <a:r>
              <a:rPr lang="en-US" baseline="0" dirty="0" smtClean="0"/>
              <a:t>Word War I was one of the deadliest conflicts in human history with over 17 million deaths and 20 million wounded. [</a:t>
            </a:r>
            <a:r>
              <a:rPr lang="en-US" i="1" baseline="0" dirty="0" smtClean="0"/>
              <a:t>The Allies (French Republic, British Empire, Russian Empire, Italy, Japan, U.S.) lost about 6 million military personnel while the Central Powers (Austria-Hungary, German Empire, Ottoman Empire, Kingdom of Bulgaria) lost about 4 million military personnel</a:t>
            </a:r>
            <a:r>
              <a:rPr lang="en-US" baseline="0" dirty="0" smtClean="0"/>
              <a:t>.] About 2/3s of military deaths were in battle, unlike previous conflicts where the majority of deaths were due to disease. </a:t>
            </a:r>
          </a:p>
          <a:p>
            <a:endParaRPr lang="en-US" baseline="0" dirty="0" smtClean="0"/>
          </a:p>
          <a:p>
            <a:r>
              <a:rPr lang="en-US" baseline="0" dirty="0" smtClean="0"/>
              <a:t>The women who served in the Nurse Corps “rendered service ‘beyond expectations’ at a time when women were not even allowed to vote” in the United States. The slide on the right shows an outside porch in France at Camp Hospital No. 45 where pneumonias were treated and where the low death rate averaged about 17.5%. At this time a “peculiarly rapid and virulent mixed infection resulted in a very massive form of pneumonia”. By 1918 the flu epidemic had struck, and United States civilian hospitals became markedly understaffed. Researchers have estimated that between 30 and 50 million people died as a result of this pandemic, which included 675,000 Americans.  </a:t>
            </a:r>
          </a:p>
          <a:p>
            <a:endParaRPr lang="en-US" baseline="0" dirty="0" smtClean="0"/>
          </a:p>
          <a:p>
            <a:r>
              <a:rPr lang="en-US" baseline="0" dirty="0" smtClean="0"/>
              <a:t>On the 9</a:t>
            </a:r>
            <a:r>
              <a:rPr lang="en-US" baseline="30000" dirty="0" smtClean="0"/>
              <a:t>th</a:t>
            </a:r>
            <a:r>
              <a:rPr lang="en-US" baseline="0" dirty="0" smtClean="0"/>
              <a:t> of July 1918, the Nurse Corps name was changed to “Army Nurse Corps”. Appointments were still restricted to women nurses, and base pay was increased to $60 per month. In 1920 a bill was passed granting nurses </a:t>
            </a:r>
            <a:r>
              <a:rPr lang="en-US" b="1" baseline="0" dirty="0" smtClean="0"/>
              <a:t>relative rank </a:t>
            </a:r>
            <a:r>
              <a:rPr lang="en-US" baseline="0" dirty="0" smtClean="0"/>
              <a:t>in the grades of Second Lieutenant to Major. The law entitled the nurses to wear the insignia of their rank, but The Surgeon General issued an order that nurses would be addressed as “miss” or “nurse”. Their pay was approximately half that of a male officer of the same rank.</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13</a:t>
            </a:fld>
            <a:endParaRPr lang="en-US"/>
          </a:p>
        </p:txBody>
      </p:sp>
    </p:spTree>
    <p:extLst>
      <p:ext uri="{BB962C8B-B14F-4D97-AF65-F5344CB8AC3E}">
        <p14:creationId xmlns:p14="http://schemas.microsoft.com/office/powerpoint/2010/main" val="2312372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September 1939 a State</a:t>
            </a:r>
            <a:r>
              <a:rPr lang="en-US" baseline="0" dirty="0" smtClean="0"/>
              <a:t> of Limited Emergency was declared because of the war in Europe. There were 625 Regular Army nurses on active duty at this time. The United States officially entered WWII as a combatant following the bombing of Pearl harbor on the 7</a:t>
            </a:r>
            <a:r>
              <a:rPr lang="en-US" baseline="30000" dirty="0" smtClean="0"/>
              <a:t>th</a:t>
            </a:r>
            <a:r>
              <a:rPr lang="en-US" baseline="0" dirty="0" smtClean="0"/>
              <a:t> of December 1941. 59,000 Army nurses would serve in this war, 32,500 of them overseas. This was the largest group of nurses ever to be in the Army Nurse Corps. Those serving in WWII did so “for the duration of the emergency” with no “environmental leave” or predetermined timeline of when they would return to the United States. Units that were deployed overseas had first priority over any Army hospital within the United States for assigning members of the Army Nurse Corps. </a:t>
            </a:r>
          </a:p>
          <a:p>
            <a:endParaRPr lang="en-US" baseline="0" dirty="0" smtClean="0"/>
          </a:p>
          <a:p>
            <a:r>
              <a:rPr lang="en-US" baseline="0" dirty="0" smtClean="0"/>
              <a:t>The rigors of wartime service brought uniform changes to the Army nurses. They were authorized to wear fatigues (pants) in 1942. Uniform tops were to be tucked inside the pants, or sewn to the pants, and the pants buttoned on the sides. In some theaters, Army nurses moved the back pockets on fatigue pants to the front to better carry scissors and bandages. </a:t>
            </a:r>
          </a:p>
          <a:p>
            <a:endParaRPr lang="en-US" baseline="0" dirty="0" smtClean="0"/>
          </a:p>
          <a:p>
            <a:r>
              <a:rPr lang="en-US" baseline="0" dirty="0" smtClean="0"/>
              <a:t>Army Nurses were typical of society in the 1940’s being daughters of farmers, immigrants, and shopkeepers, used to working hard, and taught to be independent. In a time of economic depression, nurses had good jobs. The Army also gave these nurses “adventure”, travel and to “see the world”. In their letters and diaries the themes of patriotism, sacrifice and service were clearly stated.</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14</a:t>
            </a:fld>
            <a:endParaRPr lang="en-US" dirty="0"/>
          </a:p>
        </p:txBody>
      </p:sp>
    </p:spTree>
    <p:extLst>
      <p:ext uri="{BB962C8B-B14F-4D97-AF65-F5344CB8AC3E}">
        <p14:creationId xmlns:p14="http://schemas.microsoft.com/office/powerpoint/2010/main" val="3338744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Army nurses</a:t>
            </a:r>
            <a:r>
              <a:rPr lang="en-US" baseline="0" dirty="0" smtClean="0"/>
              <a:t> began serving in WWII with very little formal combat training or wartime preparation. By February 1943 the first class of Army Nurse Corps flight nurses graduated the School of Air Evacuation at Bowman Field, Kentucky. By July 1943 the first basic training centers were established to provide military orientation for Army nurses. Instruction include how to prepare for gas injuries, how to bivouac in the field, seek foxholes for cover, and purify water. </a:t>
            </a:r>
          </a:p>
          <a:p>
            <a:endParaRPr lang="en-US" baseline="0" dirty="0" smtClean="0"/>
          </a:p>
          <a:p>
            <a:r>
              <a:rPr lang="en-US" baseline="0" dirty="0" smtClean="0"/>
              <a:t>In 1946 an 8 week orientation program for all newly commissioned Army Medical Department officers was established at the Medical Field Service School at Fort Sam Houston, Texas. Courses now included military customs, military medical, surgical, and psychiatric techniques, preventive medicine, supply and tactical information, and ward management.</a:t>
            </a:r>
          </a:p>
          <a:p>
            <a:endParaRPr lang="en-US" baseline="0" dirty="0" smtClean="0"/>
          </a:p>
          <a:p>
            <a:r>
              <a:rPr lang="en-US" dirty="0" smtClean="0"/>
              <a:t>In December 1942 Congress authorized the </a:t>
            </a:r>
            <a:r>
              <a:rPr lang="en-US" b="1" u="none" dirty="0" smtClean="0"/>
              <a:t>relative</a:t>
            </a:r>
            <a:r>
              <a:rPr lang="en-US" b="1" u="none" baseline="0" dirty="0" smtClean="0"/>
              <a:t> rank </a:t>
            </a:r>
            <a:r>
              <a:rPr lang="en-US" baseline="0" dirty="0" smtClean="0"/>
              <a:t>of Army Nurse Corps officers from second lieutenant through colonel. It also provided for pay and allowances approximately equal to those granted commissioned officers without dependents. This was significant as it increased the maximum authorized rank from major to colonel.</a:t>
            </a:r>
            <a:endParaRPr lang="en-US" dirty="0" smtClean="0"/>
          </a:p>
          <a:p>
            <a:endParaRPr lang="en-US" dirty="0" smtClean="0"/>
          </a:p>
          <a:p>
            <a:r>
              <a:rPr lang="en-US" baseline="0" dirty="0" smtClean="0"/>
              <a:t>66 Army Nurses stationed in the Philippines became Prisoners of War in May 1942 with the Allied surrender of Corregidor. They were “guests of the Emperor of Japan” for three years in internment camps. These women carried a collective persona. They experienced life as a group and identified with this group. They had a belief about “strength in numbers” and this collective sense of mission allowed them to survive when more than 400 internees died. On average the women weighed 70 pounds when they were repatriated.</a:t>
            </a:r>
          </a:p>
          <a:p>
            <a:endParaRPr lang="en-US" baseline="0" dirty="0" smtClean="0"/>
          </a:p>
          <a:p>
            <a:r>
              <a:rPr lang="en-US" baseline="0" dirty="0" smtClean="0"/>
              <a:t>During WWII the American public considered nursing “the most distinctive and heroic of all possible occupations” a viewpoint Hollywood films tended to reflect (quote from the book: Beyond the Call of Duty, Judith Barger)</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15</a:t>
            </a:fld>
            <a:endParaRPr lang="en-US" dirty="0"/>
          </a:p>
        </p:txBody>
      </p:sp>
    </p:spTree>
    <p:extLst>
      <p:ext uri="{BB962C8B-B14F-4D97-AF65-F5344CB8AC3E}">
        <p14:creationId xmlns:p14="http://schemas.microsoft.com/office/powerpoint/2010/main" val="2068070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Critical in the chain of patient evacuation were the mobile field and evacuation hospitals, which closely followed the combat troops. These hospitals were usually set up in tents and were subject to move at short notice. Nurses packed and unpacked these hospitals each time they moved.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dirty="0" smtClean="0"/>
              <a:t>In Europe,</a:t>
            </a:r>
            <a:r>
              <a:rPr lang="en-US" baseline="0" dirty="0" smtClean="0"/>
              <a:t> during the major battle offensives, Army nurses assisted in developing the concept of a recovery ward for immediate post-op nursing care. </a:t>
            </a:r>
          </a:p>
          <a:p>
            <a:endParaRPr lang="en-US" baseline="0" dirty="0" smtClean="0"/>
          </a:p>
          <a:p>
            <a:r>
              <a:rPr lang="en-US" baseline="0" dirty="0" smtClean="0"/>
              <a:t>Usually 18 nurses were assigned to a field hospital, which could handle 75-150 patients. A field hospital could perform approximately 80 operations a day, and over 85% of those patients survived. </a:t>
            </a:r>
          </a:p>
          <a:p>
            <a:endParaRPr lang="en-US" baseline="0" dirty="0" smtClean="0"/>
          </a:p>
          <a:p>
            <a:r>
              <a:rPr lang="en-US" baseline="0" dirty="0" smtClean="0"/>
              <a:t>Evacuation hospitals had 53 nurses each and could accommodate up to 750 patients. </a:t>
            </a:r>
          </a:p>
          <a:p>
            <a:endParaRPr lang="en-US" baseline="0" dirty="0" smtClean="0"/>
          </a:p>
          <a:p>
            <a:r>
              <a:rPr lang="en-US" baseline="0" dirty="0" smtClean="0"/>
              <a:t>Station and general hospitals were normally established in buildings with running water and electricity. The buildings ranged from abandoned, bombed-out hospitals, schools, or factories. Although personnel assigned to station and general hospitals did not experience enemy fire as often as those at the front, station and general hospitals were frequently subject to enemy air attacks.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During WWII a “new” “miracle drug”, Penicillin was used to treat gonorrhea, osteomyelitis, pneumonia,</a:t>
            </a:r>
            <a:r>
              <a:rPr lang="en-US" baseline="0" dirty="0" smtClean="0"/>
              <a:t> lung abscesses, pilonidal cysts, burns, and central nervous system infections. </a:t>
            </a:r>
          </a:p>
          <a:p>
            <a:endParaRPr lang="en-US" baseline="0" dirty="0" smtClean="0"/>
          </a:p>
          <a:p>
            <a:r>
              <a:rPr lang="en-US" baseline="0" dirty="0" smtClean="0"/>
              <a:t>In June 1944 Congress passed a law granting Army nurses </a:t>
            </a:r>
            <a:r>
              <a:rPr lang="en-US" b="1" baseline="0" dirty="0" smtClean="0"/>
              <a:t>temporary commissions </a:t>
            </a:r>
            <a:r>
              <a:rPr lang="en-US" baseline="0" dirty="0" smtClean="0"/>
              <a:t>with full pay and privileges from the grades second lieutenant through colonel for the duration of the emergency plus six months.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During WWII a total of 512 African American nurses served in the Army Nurse Corps. They served in segregated units in the United States as well as overseas. [</a:t>
            </a:r>
            <a:r>
              <a:rPr lang="en-US" i="1" baseline="0" dirty="0" smtClean="0"/>
              <a:t>9 were in the grade of Captain, 115 were first lieutenants, and 388 were second lieutenants</a:t>
            </a:r>
            <a:r>
              <a:rPr lang="en-US" baseline="0" dirty="0" smtClean="0"/>
              <a:t>.] The directive that effected racial integration in the military took place in 1948 when President Truman issued and Executive Order which mandated “equality of treatment and opportunity for all persons in the armed services.”</a:t>
            </a:r>
            <a:endParaRPr lang="en-US" dirty="0" smtClean="0"/>
          </a:p>
          <a:p>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16</a:t>
            </a:fld>
            <a:endParaRPr lang="en-US" dirty="0"/>
          </a:p>
        </p:txBody>
      </p:sp>
    </p:spTree>
    <p:extLst>
      <p:ext uri="{BB962C8B-B14F-4D97-AF65-F5344CB8AC3E}">
        <p14:creationId xmlns:p14="http://schemas.microsoft.com/office/powerpoint/2010/main" val="1293762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Army nurses served at station and general hospitals throughout the Continental United States.</a:t>
            </a:r>
            <a:r>
              <a:rPr lang="en-US" baseline="0" dirty="0" smtClean="0"/>
              <a:t> Overseas they were assigned to hospital ships, flying ambulances, and hospital trains, clearing stations, and field, evacuation and general hospitals. They served on beachheads from North Africa to Normandy and Anzio, in the Aleutians, Wales, Australia, Trinidad, India, Ireland, England, The </a:t>
            </a:r>
            <a:r>
              <a:rPr lang="en-US" baseline="0" dirty="0" err="1" smtClean="0"/>
              <a:t>Solomons</a:t>
            </a:r>
            <a:r>
              <a:rPr lang="en-US" baseline="0" dirty="0" smtClean="0"/>
              <a:t>, Newfoundland, Guam, Hawaii, New Guinea, New Caledonia, Puerto Rico, Panama, Iceland, Bataan and Corregidor – wherever the American soldier could be found.</a:t>
            </a:r>
          </a:p>
          <a:p>
            <a:endParaRPr lang="en-US" baseline="0" dirty="0" smtClean="0"/>
          </a:p>
          <a:p>
            <a:r>
              <a:rPr lang="en-US" baseline="0" dirty="0" smtClean="0"/>
              <a:t>Among the achievements of WWII are the lifesaving measures of blood plasma, front-line surgery, penicillin and sulfa drugs, and air evacuation of patients.</a:t>
            </a:r>
          </a:p>
          <a:p>
            <a:endParaRPr lang="en-US" baseline="0" dirty="0" smtClean="0"/>
          </a:p>
          <a:p>
            <a:r>
              <a:rPr lang="en-US" dirty="0" smtClean="0"/>
              <a:t>The slide on the left is surgery in 1943 in the Pacific</a:t>
            </a:r>
            <a:r>
              <a:rPr lang="en-US" baseline="0" dirty="0" smtClean="0"/>
              <a:t> Theater in an underground bunker. The nurses on the slide on the right are putting up an Army tent.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17</a:t>
            </a:fld>
            <a:endParaRPr lang="en-US" dirty="0"/>
          </a:p>
        </p:txBody>
      </p:sp>
    </p:spTree>
    <p:extLst>
      <p:ext uri="{BB962C8B-B14F-4D97-AF65-F5344CB8AC3E}">
        <p14:creationId xmlns:p14="http://schemas.microsoft.com/office/powerpoint/2010/main" val="505012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Air evacuation of patients from the combat zone by fixed-wing aircraft brought</a:t>
            </a:r>
            <a:r>
              <a:rPr lang="en-US" baseline="0" dirty="0" smtClean="0"/>
              <a:t> patients to definitive treatment quickly. Army Flight Nurses assisted to establish the incredible record of only 5 deaths in flight per 100,000 patients transported. </a:t>
            </a:r>
          </a:p>
          <a:p>
            <a:endParaRPr lang="en-US" baseline="0" dirty="0" smtClean="0"/>
          </a:p>
          <a:p>
            <a:r>
              <a:rPr lang="en-US" baseline="0" dirty="0" smtClean="0"/>
              <a:t>In 1943 five patients were evacuated from India to Washington, D.C. This was the first aerial evacuation flight in nursing history and the pioneer movement of transporting wounded soldiers by air over such a great distance (11,000 miles!)</a:t>
            </a:r>
          </a:p>
          <a:p>
            <a:endParaRPr lang="en-US" baseline="0" dirty="0" smtClean="0"/>
          </a:p>
          <a:p>
            <a:r>
              <a:rPr lang="en-US" baseline="0" dirty="0" smtClean="0"/>
              <a:t>The C-47s used for air evacuation served in a dual capacity. They carried cargo and troops to the battlefronts and after unloading were rapidly converted into ambulance planes. Because of their dual use, they were not marked with the Geneva Red Cross or other designation normally used for hospital lanes. </a:t>
            </a:r>
          </a:p>
          <a:p>
            <a:endParaRPr lang="en-US" baseline="0" dirty="0" smtClean="0"/>
          </a:p>
          <a:p>
            <a:r>
              <a:rPr lang="en-US" baseline="0" dirty="0" smtClean="0"/>
              <a:t>At the height of WWII, 500 flight nurses served with the Army Air Forces as members of thirty-one medical air evacuation squadrons located throughout the world on both the European and Pacific fronts. Over one million patients were evacuated by air between January 1943 and May 1945. These specially trained Army nurses took nursing to new heights. (quote from the book: Beyond the Call of Duty, Judith Barger). Work done at altitudes of five to ten thousand feet is tiring and the nurses needed to be self-sufficient on the flights. Only in rare instances did a flight surgeon accompany a patient on a flight. They were required to use the equipment and medical supplies on the plane to relieve pain, prevent hemorrhage, treat shock, administer oxygen, and meet any circumstances that may occur (War College paper by LTC Mary Frank, AN)</a:t>
            </a:r>
          </a:p>
          <a:p>
            <a:endParaRPr lang="en-US" baseline="0" dirty="0" smtClean="0"/>
          </a:p>
          <a:p>
            <a:r>
              <a:rPr lang="en-US" baseline="0" dirty="0" smtClean="0"/>
              <a:t>In 1944 an Army nurse with the 813</a:t>
            </a:r>
            <a:r>
              <a:rPr lang="en-US" baseline="30000" dirty="0" smtClean="0"/>
              <a:t>th</a:t>
            </a:r>
            <a:r>
              <a:rPr lang="en-US" baseline="0" dirty="0" smtClean="0"/>
              <a:t> Medical Air Evacuation Transport Squadron was captured and became a Prisoner of War when the plane she was working in on an evacuation mission was shot down over Aachen, Germany. She was imprisoned for four months until the Germans exchanged her with 109 other repatriated American prisoners. </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18</a:t>
            </a:fld>
            <a:endParaRPr lang="en-US" dirty="0"/>
          </a:p>
        </p:txBody>
      </p:sp>
    </p:spTree>
    <p:extLst>
      <p:ext uri="{BB962C8B-B14F-4D97-AF65-F5344CB8AC3E}">
        <p14:creationId xmlns:p14="http://schemas.microsoft.com/office/powerpoint/2010/main" val="1867828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slides show the nursing care needed for burn cases during WWII. The slide on the left is</a:t>
            </a:r>
            <a:r>
              <a:rPr lang="en-US" baseline="0" dirty="0" smtClean="0"/>
              <a:t> in a hospital setting while the slide on the right is in a plane with the patient lying in the middle space.</a:t>
            </a:r>
          </a:p>
          <a:p>
            <a:endParaRPr lang="en-US" baseline="0" dirty="0" smtClean="0"/>
          </a:p>
          <a:p>
            <a:r>
              <a:rPr lang="en-US" baseline="0" dirty="0" smtClean="0"/>
              <a:t>WWII was a widespread and deadly war, involving more than 30 countries and resulting in 85 million military and civilian deaths. </a:t>
            </a:r>
            <a:endParaRPr lang="en-US" dirty="0" smtClean="0"/>
          </a:p>
          <a:p>
            <a:endParaRPr lang="en-US" dirty="0" smtClean="0"/>
          </a:p>
          <a:p>
            <a:r>
              <a:rPr lang="en-US" dirty="0" smtClean="0"/>
              <a:t>201 Army nurses died in WWII, sixteen nurses died overseas as a result of enemy action. The Army decorated more than 1,600 nurses in WWII for meritorious service and bravery under fire.</a:t>
            </a:r>
          </a:p>
          <a:p>
            <a:endParaRPr lang="en-US" dirty="0" smtClean="0"/>
          </a:p>
          <a:p>
            <a:r>
              <a:rPr lang="en-US" dirty="0" smtClean="0"/>
              <a:t>Following WWII Army nurses</a:t>
            </a:r>
            <a:r>
              <a:rPr lang="en-US" baseline="0" dirty="0" smtClean="0"/>
              <a:t> became eligible for all veterans’ benefits. Many former Army nurses attended colleges and universities using the “G.I. Bill of Rights”.</a:t>
            </a:r>
          </a:p>
          <a:p>
            <a:endParaRPr lang="en-US" baseline="0" dirty="0" smtClean="0"/>
          </a:p>
          <a:p>
            <a:r>
              <a:rPr lang="en-US" baseline="0" dirty="0" smtClean="0"/>
              <a:t>April 16, 1947 Congress passed The Army-Navy Nurse Act providing permanent Commissioned Officer status of members of the Army Nurse Corps in the grades second lieutenant through lieutenant colonel and for the Chief of the Army Nurse Corps to serve in the temporary grade of colonel. This act also established the Army Nurse Corps section of the Officers’ Reserve Corps. A total of 894 Army Nurse Corps officers were integrated into the Regular Army.</a:t>
            </a:r>
          </a:p>
          <a:p>
            <a:endParaRPr lang="en-US" baseline="0" dirty="0" smtClean="0"/>
          </a:p>
          <a:p>
            <a:r>
              <a:rPr lang="en-US" baseline="0" dirty="0" smtClean="0"/>
              <a:t>In 1947 lawmakers authorized permanent commissioned rank for members of the Army Nurse Corps. Still, Regular Army nurses could not be married, or have children under the age of 14. In 1955  Congress allowed male nurses to join the Army Nurse Corps with reserve commissions, and they received Regular Army commissioned rank in 1966.</a:t>
            </a:r>
          </a:p>
          <a:p>
            <a:endParaRPr lang="en-US" baseline="0" dirty="0" smtClean="0"/>
          </a:p>
          <a:p>
            <a:r>
              <a:rPr lang="en-US" baseline="0" dirty="0" smtClean="0"/>
              <a:t>On July 1, 1949 the Air Force Nurse Corps was established. A total of 1,199 Army nurses (307 Regular and 892 Reserve officers) transferred from the Army to the Air Force and formed the nucleus of its Nurse Corps.</a:t>
            </a:r>
          </a:p>
          <a:p>
            <a:endParaRPr lang="en-US" baseline="0" dirty="0" smtClean="0"/>
          </a:p>
          <a:p>
            <a:r>
              <a:rPr lang="en-US" baseline="0" dirty="0" smtClean="0"/>
              <a:t>Army nurses returning to civilian life discovered a changed post-war society. Society now had the perception of nursing as a valued profession. The critical need for nurses was well publicized during the war. Veteran nurses also brought home with them valuable skills and experiences, increasing their professional status and self-esteem. The Army had trained significant numbers of nurses in specialties such as anesthesia and psychiatric care, and nurses who had served overseas had acquired practical experience otherwise unobtainable. Those assigned to field and evacuation hospitals had become accustomed to taking the initiative, making quick decisions, and adopting innovative solutions to a broad range of medical related problems. They had learned organizational skills by moving and setting up field and evacuation hospitals while following the troops and had developed teaching and supervisory skills while training the corpsmen under their command. Paperwork was no longer intimidated them, as circumstances had forced them to deal with increasingly complex administrative chores.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19</a:t>
            </a:fld>
            <a:endParaRPr lang="en-US" dirty="0"/>
          </a:p>
        </p:txBody>
      </p:sp>
    </p:spTree>
    <p:extLst>
      <p:ext uri="{BB962C8B-B14F-4D97-AF65-F5344CB8AC3E}">
        <p14:creationId xmlns:p14="http://schemas.microsoft.com/office/powerpoint/2010/main" val="1301857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the beginning of time, the human race has waged war against one another leading to illness and injury for the combatants and those caught in the chaos.</a:t>
            </a:r>
            <a:r>
              <a:rPr lang="en-US" baseline="0" dirty="0" smtClean="0"/>
              <a:t> Nursing skills are needed to care for incapacitated warriors. Family members, retirees, and others also require nursing care. Army nurses promote health and readiness for all those entrusted to our care.  </a:t>
            </a:r>
          </a:p>
          <a:p>
            <a:endParaRPr lang="en-US" baseline="0" dirty="0" smtClean="0"/>
          </a:p>
          <a:p>
            <a:r>
              <a:rPr lang="en-US" baseline="0" dirty="0" smtClean="0"/>
              <a:t>Current job expectations of an Army nurse are to have soldier skills first (who else is going to put on your gas mask?), lead as an officer second, and thirdly develop nursing skills to become the best clinician possible. </a:t>
            </a:r>
          </a:p>
          <a:p>
            <a:endParaRPr lang="en-US" baseline="0" dirty="0" smtClean="0"/>
          </a:p>
          <a:p>
            <a:r>
              <a:rPr lang="en-US" baseline="0" dirty="0" smtClean="0"/>
              <a:t>The Army Nurse Corps takes pride in their full spectrum support of specialty care through the roles listed on this slide. Also threaded into the fabric of Army nursing is the Warrior Ethos – the set of principles by which all soldiers live.</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2</a:t>
            </a:fld>
            <a:endParaRPr lang="en-US" dirty="0"/>
          </a:p>
        </p:txBody>
      </p:sp>
    </p:spTree>
    <p:extLst>
      <p:ext uri="{BB962C8B-B14F-4D97-AF65-F5344CB8AC3E}">
        <p14:creationId xmlns:p14="http://schemas.microsoft.com/office/powerpoint/2010/main" val="2245552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Five</a:t>
            </a:r>
            <a:r>
              <a:rPr lang="en-US" baseline="0" dirty="0" smtClean="0"/>
              <a:t> days after the first American combat troops landed, 57 Army nurses arrived in Korea. Between this time and the end of the peace talks in July 1953, 540 Army nurses served on the Korean Peninsula. Many more served in facilities in Japan, which was the next step in the evacuation chain for casualties from the combat zone. Mobility and the ever increasing acuity of patient care characterized service in Korea.</a:t>
            </a:r>
          </a:p>
          <a:p>
            <a:endParaRPr lang="en-US" baseline="0" dirty="0" smtClean="0"/>
          </a:p>
          <a:p>
            <a:r>
              <a:rPr lang="en-US" baseline="0" dirty="0" smtClean="0"/>
              <a:t>The original plan specified that Army nurses would go to Korea from Japan for a 6 month tour. By October 1950, Army nurses were furnished the opportunity to rotate back to Japan after only 3 months’ service. This 3 month tour caused a lack of continuity and proved to be impractical. </a:t>
            </a:r>
          </a:p>
          <a:p>
            <a:endParaRPr lang="en-US" baseline="0" dirty="0" smtClean="0"/>
          </a:p>
          <a:p>
            <a:r>
              <a:rPr lang="en-US" baseline="0" dirty="0" smtClean="0"/>
              <a:t>Cold injuries were a common cause for admission to combat hospitals particularly during the bitterly cold winter of 1952-1953. Wet feet, exhaustion, inadequate clothing, ambient temperature exceeding 20 degrees below zero, and being trapped due to the enemy contributed to frostbite and other cold injuries.  You can see the snow on the nurses and patient in the slide on the left.</a:t>
            </a:r>
          </a:p>
          <a:p>
            <a:endParaRPr lang="en-US" baseline="0" dirty="0" smtClean="0"/>
          </a:p>
          <a:p>
            <a:r>
              <a:rPr lang="en-US" baseline="0" dirty="0" smtClean="0"/>
              <a:t>To survive the elements, the women assigned to the First MASH when it was situated in </a:t>
            </a:r>
            <a:r>
              <a:rPr lang="en-US" baseline="0" dirty="0" err="1" smtClean="0"/>
              <a:t>Pukchong</a:t>
            </a:r>
            <a:r>
              <a:rPr lang="en-US" baseline="0" dirty="0" smtClean="0"/>
              <a:t> wore three pairs of socks to insulate their feet within their men’s size 8 boots.</a:t>
            </a:r>
          </a:p>
          <a:p>
            <a:endParaRPr lang="en-US" baseline="0" dirty="0" smtClean="0"/>
          </a:p>
          <a:p>
            <a:r>
              <a:rPr lang="en-US" baseline="0" dirty="0" smtClean="0"/>
              <a:t>The slide on the right shows patient care in a place of convenience.</a:t>
            </a:r>
          </a:p>
          <a:p>
            <a:endParaRPr lang="en-US" baseline="0" dirty="0" smtClean="0"/>
          </a:p>
          <a:p>
            <a:r>
              <a:rPr lang="en-US" baseline="0" dirty="0" smtClean="0"/>
              <a:t>When Army nurses were assigned to take care of North Korean Enemy Prisoners of War, the first step was to check for weapons, spray with DDT powder, administer a does of penicillin, and then examine the wounds. Next, a medical officer checked the patients and made dispositions. These nurses were functioning in a level much greater than their civilian counterparts in the United States. These same nurses had to deal with cultural differences when the prisoners would plunder food from their weaker comrades. The nurses were forced into a role they described as ‘police action” in monitoring the C rations. Also, the prisoner viewed bathing and clean, new clothing as repugnant. The Army nurses had to employ “constant beckoning, almost divine patience and often half threats” to improve their hygiene.</a:t>
            </a:r>
          </a:p>
          <a:p>
            <a:endParaRPr lang="en-US" baseline="0" dirty="0" smtClean="0"/>
          </a:p>
          <a:p>
            <a:r>
              <a:rPr lang="en-US" baseline="0" dirty="0" smtClean="0"/>
              <a:t>When hospitals were not dedicated exclusively to the care of enemy prisoners of war, other problems were encountered. The ill and wounded American and UN forces and the prisoner patients were prone to attack one another on the hospital wards. As a result “constant vigilance on the part of the staff against physical violence was vey necessary.” None of the Army nurses had been prepared to deal with prisoner care. One nurse said “mentally, it is a ‘High Hurdle’ to jump.” One of the Army health nurses assigned to a 10,000 bed prisoner of war hospital that had a census that included 3, 650 tuberculosis patients, had to teach the basics of nursing tuberculosis patients to the prisoner “</a:t>
            </a:r>
            <a:r>
              <a:rPr lang="en-US" baseline="0" dirty="0" err="1" smtClean="0"/>
              <a:t>aidmen</a:t>
            </a:r>
            <a:r>
              <a:rPr lang="en-US" baseline="0" dirty="0" smtClean="0"/>
              <a:t>” who cared for their fellow countrymen patients. The </a:t>
            </a:r>
            <a:r>
              <a:rPr lang="en-US" baseline="0" dirty="0" err="1" smtClean="0"/>
              <a:t>aidmen</a:t>
            </a:r>
            <a:r>
              <a:rPr lang="en-US" baseline="0" dirty="0" smtClean="0"/>
              <a:t> demonstrated a vital interest in learning despite the fact that there were language barriers, cultural differences and poor facilities in the war-torn, underdeveloped country.</a:t>
            </a:r>
          </a:p>
          <a:p>
            <a:endParaRPr lang="en-US" baseline="0" dirty="0" smtClean="0"/>
          </a:p>
          <a:p>
            <a:r>
              <a:rPr lang="en-US" baseline="0" dirty="0" smtClean="0"/>
              <a:t>The Mobile Army Surgical Hospital was an outgrowth of the WWII portable surgical hospitals, and was intended to have a capacity of 60 patients. The first two of these unit configurations had no Army nurses on their table of organization.  Because of the large numbers of casualties in the early days of the Korean War, the MASH evolved into a 200 bed “half-scale” evacuation hospital. After 1952 the pace of the war diminished and there were fewer casualties. Consequently, the MASH reverted again to a 60 bed unit.</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20</a:t>
            </a:fld>
            <a:endParaRPr lang="en-US" dirty="0"/>
          </a:p>
        </p:txBody>
      </p:sp>
    </p:spTree>
    <p:extLst>
      <p:ext uri="{BB962C8B-B14F-4D97-AF65-F5344CB8AC3E}">
        <p14:creationId xmlns:p14="http://schemas.microsoft.com/office/powerpoint/2010/main" val="625046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Army nurses who</a:t>
            </a:r>
            <a:r>
              <a:rPr lang="en-US" baseline="0" dirty="0" smtClean="0"/>
              <a:t> served in Japan were not physically located in the immediate combat zone, nevertheless, they worked long, hard hours, and rose to meet similar challenges to the Army nurses serving in Korea. One Captain tells her story of working on a neurosurgery ward, where she cared for 50 head cases and 50 paraplegics. Normally one or two nurses staffed a shift on the ward with one of the two occupied the whole day with change patients’ dressings.</a:t>
            </a:r>
          </a:p>
          <a:p>
            <a:endParaRPr lang="en-US" baseline="0" dirty="0" smtClean="0"/>
          </a:p>
          <a:p>
            <a:r>
              <a:rPr lang="en-US" baseline="0" dirty="0" smtClean="0"/>
              <a:t>Army nurses served in 25 medical treatment facilities, such as Mobile Army Surgical Hospitals, Evacuation, Field, and Station hospitals, and Hospital Trains during the Korean War.</a:t>
            </a:r>
          </a:p>
          <a:p>
            <a:endParaRPr lang="en-US" baseline="0" dirty="0" smtClean="0"/>
          </a:p>
          <a:p>
            <a:r>
              <a:rPr lang="en-US" baseline="0" dirty="0" smtClean="0"/>
              <a:t>The Korean War was the first conflict in which black nurses participated not in segregated units but as integral members of the Army Nurse Corps.</a:t>
            </a:r>
          </a:p>
          <a:p>
            <a:endParaRPr lang="en-US" baseline="0" dirty="0" smtClean="0"/>
          </a:p>
          <a:p>
            <a:r>
              <a:rPr lang="en-US" i="0" baseline="0" dirty="0" smtClean="0"/>
              <a:t>The following information is meant to give first hand accounts of working conditions:</a:t>
            </a:r>
            <a:endParaRPr lang="en-US" i="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1LT Regina </a:t>
            </a:r>
            <a:r>
              <a:rPr lang="en-US" baseline="0" dirty="0" err="1" smtClean="0"/>
              <a:t>Schiffman</a:t>
            </a:r>
            <a:r>
              <a:rPr lang="en-US" baseline="0" dirty="0" smtClean="0"/>
              <a:t> was assigned to the 8063rd MASH during the Korean War as an operating room nurse. The staff was undeterred by long, difficult days caring for endless numbers of casualties, “When we had casualties coming through we operated around the clock. There were no shifts. You worked so many hours, you’d about fall off of your feet. You really felt good about helping people. There was something that stirred up the adrenaline, I think, that really kept you going. You were needed there.”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Captain Margaret Blake worked in the 8055’s </a:t>
            </a:r>
            <a:r>
              <a:rPr lang="en-US" baseline="0" dirty="0" err="1" smtClean="0"/>
              <a:t>preop</a:t>
            </a:r>
            <a:r>
              <a:rPr lang="en-US" baseline="0" dirty="0" smtClean="0"/>
              <a:t> or shock ward. She outlined the nursing care provided there: “To reduce shock and blood loss…we try to move our patients as little as possible. We leave them on their litters until after they reach ‘post-op’ following surgery – no sheets, no short-tailed gowns, no moving to straighten out the winkles.” Blake explained that when a casualty came in to the receiving area, the Army nurse took vital signs and recorded them on the soldier’s attached medical tag. The nurse did not remove the patient’s clothing but merely cut it away to expose his wounds. She independently started blood and administered penicillin to all patients with open wounds. The medical officer then arrived to triage. Following the physician's assessment, the corpsmen subsequently moved the patient to the operating areas, where the litters rested on blocks which served as operating tables. Following surgery, the patient advanced to the recovery area where he was placed for the first time in a bed.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8055 MASH, in the operating area, two nurse anesthetists and a medical officer maintained four patients undergoing emergency surgery for chest, abdominal, and extremity wounds, frequently on a 24 hour a day basis. Each anesthetist cared for two patients who were simultaneously undergoing surgery. The anesthetist walked back and forth between tables, monitoring the patients while other staff members squeezed gas bags. Four operating tables were clustered around a large central instrument table. The one nurse assigned to the large table parceled out instruments to four smaller instrument tables adjacent to the operating room tables. The four smaller tables were presided over by a nurse or technician. That nurse or technician then provided the surgeon with the required instruments. To conserve scarce resources, gowns, gloves, masks, and caps were only worn for major cases. For simple procedures such as wound </a:t>
            </a:r>
            <a:r>
              <a:rPr lang="en-US" baseline="0" dirty="0" err="1" smtClean="0"/>
              <a:t>debridements</a:t>
            </a:r>
            <a:r>
              <a:rPr lang="en-US" baseline="0" dirty="0" smtClean="0"/>
              <a:t>, medical officers were garbed in green suits or fatigues. One surgeon disclosed that “many a belly incision was given its final stitches by the corpsmen or nurses, because the surgeons had to get somebody else ready or just take a short break”.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8076 MASH arrived in Korea on 25 July 1950. The unit first traveled to </a:t>
            </a:r>
            <a:r>
              <a:rPr lang="en-US" baseline="0" dirty="0" err="1" smtClean="0"/>
              <a:t>Kumchon</a:t>
            </a:r>
            <a:r>
              <a:rPr lang="en-US" baseline="0" dirty="0" smtClean="0"/>
              <a:t> but was there for only a few hours and had to retreat to Taegu. Eventually the MASH set up in a large Korean cotton mill. One nurse wrote that they were “anything but a 60 bed mobile surgical unit.” She corrected that misconception stating that “our holding wards alone have held 200 patients.” Staff were kept busy with gunshot wounds and kept all casualties that could be returned to the battle line in seven to ten days as, at that time, the evacuation hospital in Pusan was overwhelmed and could not accept patients. The workload was heavy and hours were long. Nevertheless, morale was high. In 1951 (the second year of fighting) the MASH was truly mobile. In fact, the 8076</a:t>
            </a:r>
            <a:r>
              <a:rPr lang="en-US" baseline="30000" dirty="0" smtClean="0"/>
              <a:t>th</a:t>
            </a:r>
            <a:r>
              <a:rPr lang="en-US" baseline="0" dirty="0" smtClean="0"/>
              <a:t> moved about every 3 weeks. The chief surgeon of this unit operated for 80 hours straight on combat casualties, eventually having to cut off his boots due to the swelling of his feet.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8054 MASH settled in an abandoned school without water or electricity near Pusan. Classrooms served as hospital wards. C rations served as their only meals. This MASH was staffed equipped to care for 400 patients, and over 750 appeared within the first twenty-four hours. In less than five months, they cared for 19,000 casualties. Of those, 16,000 were evacuated to Japan. Needless to say, the nurses worked 16 hour shifts for many weeks.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One of the 1LTs who arrived in Korea in the spring of 1951 reflected on the incongruities and ambivalence of war. She mused: “one of the things that most of us really couldn't quire understand, was why the patients were grateful to us….they’re the ones who were suffering…we were the ones that should have been grateful to them. They were the ones who were out there. And, we had very mixed feelings…about combat nursing. When there’s action going on, you're busy and you're glad to be busy. But, then people are getting killed. When there’s nothing on, you’re bored silly, but nobody’s getting killed. So you know. You have to balance the two. That’s a problem sometimes. Of course, boredom can be an awful drain on you.” She later summed up how serving in Korea was a source of personal growth: “I learned different things about myself, where some of my weaknesses were, where some of my strengths were. I learned, I think, an awful lot more tolerance of other person’s points of view on items that would come up. At one time, I though the way we did it my hospital was right and you didn’t do it any other way. But I learned that wasn’t true. I learned a lot from other people. I think that is one of the things about us being in the service, is that you are exposed to so many different people from so many different places. If you’re wise, you can pick up a lot of good information from them. If you’re not wise, then you become very regimented in your own thinking and you just never progress very – tunnel vision…I grew from that experience, both as a nurse and as a person.”</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34AA3BB-6918-4ADF-BB80-66834CF3E43A}" type="slidenum">
              <a:rPr lang="en-US" smtClean="0"/>
              <a:t>21</a:t>
            </a:fld>
            <a:endParaRPr lang="en-US" dirty="0"/>
          </a:p>
        </p:txBody>
      </p:sp>
    </p:spTree>
    <p:extLst>
      <p:ext uri="{BB962C8B-B14F-4D97-AF65-F5344CB8AC3E}">
        <p14:creationId xmlns:p14="http://schemas.microsoft.com/office/powerpoint/2010/main" val="16719844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 of the helicopter in the Korean War was an</a:t>
            </a:r>
            <a:r>
              <a:rPr lang="en-US" baseline="0" dirty="0" smtClean="0"/>
              <a:t> innovation that changed the face of medical evacuation forever. The helicopter could travel over mountains, rice paddies, rough and limited roads, a variety of landing strips, and the enemy’s guerrilla strategies.</a:t>
            </a:r>
            <a:endParaRPr lang="en-US" dirty="0" smtClean="0"/>
          </a:p>
          <a:p>
            <a:endParaRPr lang="en-US" dirty="0" smtClean="0"/>
          </a:p>
          <a:p>
            <a:r>
              <a:rPr lang="en-US" dirty="0" smtClean="0"/>
              <a:t>Evacuation by helicopter allowed </a:t>
            </a:r>
            <a:r>
              <a:rPr lang="en-US" baseline="0" dirty="0" smtClean="0"/>
              <a:t>seriously wounded soldiers to reach the hospital quicker than ever before. Mobile Army Surgical Hospitals followed the front lines of battle, allowing for quicker medical care for wounded soldiers. Each MASH had two of these UH 13 “Sioux” helicopters which could carry two wounded on the exterior of the helicopter.</a:t>
            </a:r>
          </a:p>
          <a:p>
            <a:endParaRPr lang="en-US" baseline="0" dirty="0" smtClean="0"/>
          </a:p>
          <a:p>
            <a:r>
              <a:rPr lang="en-US" baseline="0" dirty="0" smtClean="0"/>
              <a:t>Another pioneering effort occurred in May 1951, when Army Nurse Corps officers of the 11</a:t>
            </a:r>
            <a:r>
              <a:rPr lang="en-US" baseline="30000" dirty="0" smtClean="0"/>
              <a:t>th</a:t>
            </a:r>
            <a:r>
              <a:rPr lang="en-US" baseline="0" dirty="0" smtClean="0"/>
              <a:t> Evacuation Hospital arrived in Korea. They eventually settled in </a:t>
            </a:r>
            <a:r>
              <a:rPr lang="en-US" baseline="0" dirty="0" err="1" smtClean="0"/>
              <a:t>Wonju</a:t>
            </a:r>
            <a:r>
              <a:rPr lang="en-US" baseline="0" dirty="0" smtClean="0"/>
              <a:t>, about 80 behind the then combat line. These nurses served on a unique team, a unit that pioneered the use of the artificial kidney in patients with hemorrhagic shock. This disease was caused by the Hanta virus, found in field and urban rodents. Initially, a soldier presented with a high fever, flushed face, headache, muscular aches, and eye and back pain. After several days, restlessness, hemorrhage from the lungs or the GI tract, and renal failure followed. Next was recovery, or death. The artificial kidney machine would cleanse the patients blood in a six hour treatment, and the patient’s blood passed through this artificial kidney twelve times. These nurses were pioneers of the renal dialysis specialty and were some of the first modern critical care nurses. </a:t>
            </a:r>
          </a:p>
          <a:p>
            <a:endParaRPr lang="en-US" baseline="0" dirty="0" smtClean="0"/>
          </a:p>
          <a:p>
            <a:r>
              <a:rPr lang="en-US" baseline="0" dirty="0" smtClean="0"/>
              <a:t>Other accomplishments from this war include surgical repair of peripheral vascular injuries (reconnecting damaged vessels), which occurred due to improved arterial clamps, the use of antibiotics, and the helicopter’s ability to quickly deliver the newly wounded to a treatment facility. Army nurses saved injured limbs in the postoperative stage by maintaining an adequate blood flow to the extremities through a variety of nursing tasks.</a:t>
            </a:r>
          </a:p>
          <a:p>
            <a:endParaRPr lang="en-US" baseline="0" dirty="0" smtClean="0"/>
          </a:p>
          <a:p>
            <a:r>
              <a:rPr lang="en-US" baseline="0" dirty="0" smtClean="0"/>
              <a:t>No exact data are available to identify the number of Army nurses who served in Korea during the hostilities. One source states that roughly 540 Army Nurses participated in the war.  Another estimates that by April 1952, 1,502 had been on duty for various length tours in Korea during the time of hostilities. One Army nurse died during the Korean conflict, when the aircraft on which her group was traveling exploded in a midair accident. No Army nurse was killed due to enemy action in Korea.</a:t>
            </a:r>
          </a:p>
          <a:p>
            <a:endParaRPr lang="en-US" baseline="0" dirty="0" smtClean="0"/>
          </a:p>
          <a:p>
            <a:r>
              <a:rPr lang="en-US" baseline="0" dirty="0" smtClean="0"/>
              <a:t>Since individual awards were rarely given in that era, it is no surprise that few of the Army nurses received commendations for their service.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After the truce was signed, Army nurses continued to serve in Korea, and remained in place to support the residual troops and simultaneously assisted the rebirth of Korean nursing skills.</a:t>
            </a:r>
            <a:endParaRPr lang="en-US" dirty="0" smtClean="0"/>
          </a:p>
          <a:p>
            <a:endParaRPr lang="en-US" baseline="0" dirty="0" smtClean="0"/>
          </a:p>
          <a:p>
            <a:r>
              <a:rPr lang="en-US" baseline="0" dirty="0" smtClean="0"/>
              <a:t>In all, some 5 million soldiers and civilians lost their lives during this war. The Korean peninsula is still divided today. </a:t>
            </a:r>
          </a:p>
          <a:p>
            <a:endParaRPr lang="en-US" baseline="0" dirty="0" smtClean="0"/>
          </a:p>
        </p:txBody>
      </p:sp>
      <p:sp>
        <p:nvSpPr>
          <p:cNvPr id="4" name="Slide Number Placeholder 3"/>
          <p:cNvSpPr>
            <a:spLocks noGrp="1"/>
          </p:cNvSpPr>
          <p:nvPr>
            <p:ph type="sldNum" sz="quarter" idx="10"/>
          </p:nvPr>
        </p:nvSpPr>
        <p:spPr/>
        <p:txBody>
          <a:bodyPr/>
          <a:lstStyle/>
          <a:p>
            <a:fld id="{B34AA3BB-6918-4ADF-BB80-66834CF3E43A}" type="slidenum">
              <a:rPr lang="en-US" smtClean="0"/>
              <a:t>22</a:t>
            </a:fld>
            <a:endParaRPr lang="en-US" dirty="0"/>
          </a:p>
        </p:txBody>
      </p:sp>
    </p:spTree>
    <p:extLst>
      <p:ext uri="{BB962C8B-B14F-4D97-AF65-F5344CB8AC3E}">
        <p14:creationId xmlns:p14="http://schemas.microsoft.com/office/powerpoint/2010/main" val="41088663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Hospital trains formed a connecting link between the front-line and the larger</a:t>
            </a:r>
            <a:r>
              <a:rPr lang="en-US" baseline="0" dirty="0" smtClean="0"/>
              <a:t> hospitals located in the rear areas. Rail transportation played a vital role during the Civil War for both the North and the South. Railroads were preferred over animal-drawn wagons, but box cars had to be thoroughly cleaned after transporting horses or freight in order to carry wounded men. </a:t>
            </a:r>
          </a:p>
          <a:p>
            <a:endParaRPr lang="en-US" baseline="0" dirty="0" smtClean="0"/>
          </a:p>
          <a:p>
            <a:r>
              <a:rPr lang="en-US" baseline="0" dirty="0" smtClean="0"/>
              <a:t>The slide on the left shows a train car converted to an ambulance car during the Spanish American War. The slide on the right is a hospital train during WWI. </a:t>
            </a:r>
          </a:p>
          <a:p>
            <a:endParaRPr lang="en-US" baseline="0" dirty="0" smtClean="0"/>
          </a:p>
          <a:p>
            <a:r>
              <a:rPr lang="en-US" baseline="0" dirty="0" smtClean="0"/>
              <a:t>During WWI “nurses were assigned quarters within the staff coach, and one of them was obliged always to be on duty. When it was possible for a nurse to leave, she could be gone no longer than two hours.” Duty on a hospital train could be difficult as the staff had to “get accustomed to restricted quarters, the constant motion, and the irregularity of the duty hours. Professional skill, great physical endurance, adaptability to unusual living and working conditions, ability to meet emergencies, and the possession of steadfast high principles were some of the qualifications found to be most desirable in a nurse on duty with a hospital train.” (</a:t>
            </a:r>
            <a:r>
              <a:rPr lang="en-US" i="1" baseline="0" dirty="0" smtClean="0"/>
              <a:t>The Medical Department in the World War, </a:t>
            </a:r>
            <a:r>
              <a:rPr lang="en-US" i="1" baseline="0" dirty="0" err="1" smtClean="0"/>
              <a:t>Vol</a:t>
            </a:r>
            <a:r>
              <a:rPr lang="en-US" i="1" baseline="0" dirty="0" smtClean="0"/>
              <a:t> XIII, p. 335</a:t>
            </a:r>
            <a:r>
              <a:rPr lang="en-US" i="0" baseline="0" dirty="0" smtClean="0"/>
              <a:t>) </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23</a:t>
            </a:fld>
            <a:endParaRPr lang="en-US"/>
          </a:p>
        </p:txBody>
      </p:sp>
    </p:spTree>
    <p:extLst>
      <p:ext uri="{BB962C8B-B14F-4D97-AF65-F5344CB8AC3E}">
        <p14:creationId xmlns:p14="http://schemas.microsoft.com/office/powerpoint/2010/main" val="99838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By 1944 hospital trains were specifically produced and not converted from other styles of cars. A typical US Army Ambulance Train consisted of one baggage car, one kitchen car (capable of supporting 400 persons), one personnel car (with accommodations for 10 doctors and 10 nurses) and six ambulance unit cars (maximum of 22 cars total). An ambulance unit car provided complete medical facilities for 27 patients, a doctor, a nurse, and six medical attendants. The cars were heated, and had air conditioning.  Wash water ran the toilets, shower, sterilizer room and the two water tanks in the kitchen. </a:t>
            </a:r>
          </a:p>
          <a:p>
            <a:endParaRPr lang="en-US" i="0" baseline="0" dirty="0" smtClean="0"/>
          </a:p>
          <a:p>
            <a:r>
              <a:rPr lang="en-US" i="0" baseline="0" dirty="0" smtClean="0"/>
              <a:t>Duty on a hospital train was long, hard, and dangerous in Korea. Army nurses assigned to train duty were responsible for checking and obtaining supplies such as blankets, narcotics, sedatives, bed pans, syringes, and dressings. They provided routine and emergency care and served C rations if necessary. Army nurses on the lengthy haul to the north and back to Pusan were on duty from the time of picking up the first to the departure of the last patient, without any break for sleep. Depending on the season of the year the slow trips (frequently in excess of 12 hours) within Korea could be exceedingly hot, cold, and sooty. North Korean guerrillas ambushed the trains and bombed tunnels or track.  </a:t>
            </a:r>
          </a:p>
          <a:p>
            <a:endParaRPr lang="en-US" i="0" baseline="0" dirty="0" smtClean="0"/>
          </a:p>
          <a:p>
            <a:r>
              <a:rPr lang="en-US" i="0" baseline="0" dirty="0" smtClean="0"/>
              <a:t>By the 1950’s, air evacuation and the interstate highway system had replaced the use of hospital trains in the United States. (Hospital trains were still part of the war plans for a European conflict through the 1970’s).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24</a:t>
            </a:fld>
            <a:endParaRPr lang="en-US"/>
          </a:p>
        </p:txBody>
      </p:sp>
    </p:spTree>
    <p:extLst>
      <p:ext uri="{BB962C8B-B14F-4D97-AF65-F5344CB8AC3E}">
        <p14:creationId xmlns:p14="http://schemas.microsoft.com/office/powerpoint/2010/main" val="20310074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period</a:t>
            </a:r>
            <a:r>
              <a:rPr lang="en-US" baseline="0" dirty="0" smtClean="0"/>
              <a:t> from the early 1960s to the mid 1970s was an unsettling and challenging era. It was characterized by growth, advance, and achievements. But it also was marked by longstanding nursing shortages and a perplexing war. In 1968 thirty-three Army Nurse Corps officers were dedicated to recruiting activities in 6 recruiting districts across the United States. </a:t>
            </a:r>
          </a:p>
          <a:p>
            <a:endParaRPr lang="en-US" baseline="0" dirty="0" smtClean="0"/>
          </a:p>
          <a:p>
            <a:r>
              <a:rPr lang="en-US" baseline="0" dirty="0" smtClean="0"/>
              <a:t>To counter the adverse impact of the national nursing shortage, the Army Nurse Corps developed educational incentives to recruit nurses. One was the Army Student Nurse Program.  By 1960, this program produced 54 % of the professional nurses entering active duty. Another major component of the educational incentive program was the Walter Reed Army Institute of Nursing. In its 14 year history, this program produced 1, 222 graduates who were commissioned in the Army Nurse Corps. </a:t>
            </a:r>
          </a:p>
          <a:p>
            <a:endParaRPr lang="en-US" baseline="0" dirty="0" smtClean="0"/>
          </a:p>
          <a:p>
            <a:r>
              <a:rPr lang="en-US" baseline="0" dirty="0" smtClean="0"/>
              <a:t>The Army Nurse Corps also civilianized 2100 slots for professional nurses in Army hospitals within the United States and selected foreign locations to free Army nurses up to deploy to combat area. </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 August 9, 1955 Congress passed a law authorizing </a:t>
            </a:r>
            <a:r>
              <a:rPr lang="en-US" b="1" dirty="0" smtClean="0"/>
              <a:t>commissions</a:t>
            </a:r>
            <a:r>
              <a:rPr lang="en-US" baseline="0" dirty="0" smtClean="0"/>
              <a:t> for male nurses in the U.S. Army Reserve for assignment to the Army Nurse Corps Branch. On September 30, 1966 congress passed a law authorizing </a:t>
            </a:r>
            <a:r>
              <a:rPr lang="en-US" b="1" baseline="0" dirty="0" smtClean="0"/>
              <a:t>commissions</a:t>
            </a:r>
            <a:r>
              <a:rPr lang="en-US" baseline="0" dirty="0" smtClean="0"/>
              <a:t> in the Regular Army for male nurses.</a:t>
            </a:r>
            <a:endParaRPr lang="en-US" dirty="0" smtClean="0"/>
          </a:p>
          <a:p>
            <a:endParaRPr lang="en-US" baseline="0" dirty="0" smtClean="0"/>
          </a:p>
          <a:p>
            <a:r>
              <a:rPr lang="en-US" baseline="0" dirty="0" smtClean="0"/>
              <a:t>President Eisenhower signed a Public Law in 1957 which provided for 5 Army nurse colonels in the Regular Army, 107 lieutenant colonels, and eliminated the restriction on the number of majors. This law also established a separate list for promotion for Army Nurse Corps officers and retained mandatory retirement at age 60. Retirement pay was now equal to all other officers in the Regular Army.</a:t>
            </a:r>
          </a:p>
          <a:p>
            <a:endParaRPr lang="en-US" baseline="0" dirty="0" smtClean="0"/>
          </a:p>
          <a:p>
            <a:r>
              <a:rPr lang="en-US" baseline="0" dirty="0" smtClean="0"/>
              <a:t>In March 1962 the first contingent of ten Army nurses arrived in the Republic of Vietnam. They were assigned to the 8</a:t>
            </a:r>
            <a:r>
              <a:rPr lang="en-US" baseline="30000" dirty="0" smtClean="0"/>
              <a:t>th</a:t>
            </a:r>
            <a:r>
              <a:rPr lang="en-US" baseline="0" dirty="0" smtClean="0"/>
              <a:t> Field Hospital in </a:t>
            </a:r>
            <a:r>
              <a:rPr lang="en-US" baseline="0" dirty="0" err="1" smtClean="0"/>
              <a:t>Nha</a:t>
            </a:r>
            <a:r>
              <a:rPr lang="en-US" baseline="0" dirty="0" smtClean="0"/>
              <a:t> </a:t>
            </a:r>
            <a:r>
              <a:rPr lang="en-US" baseline="0" dirty="0" err="1" smtClean="0"/>
              <a:t>Trang</a:t>
            </a:r>
            <a:r>
              <a:rPr lang="en-US" baseline="0" dirty="0" smtClean="0"/>
              <a:t>. Their mission was to support U.S. Army personnel in South Vietnam. </a:t>
            </a:r>
          </a:p>
          <a:p>
            <a:endParaRPr lang="en-US" baseline="0" dirty="0" smtClean="0"/>
          </a:p>
          <a:p>
            <a:r>
              <a:rPr lang="en-US" baseline="0" dirty="0" smtClean="0"/>
              <a:t>In December of 1964 women officers could be appointed in the Regular Army if they were married.</a:t>
            </a:r>
          </a:p>
          <a:p>
            <a:endParaRPr lang="en-US" baseline="0" dirty="0" smtClean="0"/>
          </a:p>
          <a:p>
            <a:r>
              <a:rPr lang="en-US" baseline="0" dirty="0" smtClean="0"/>
              <a:t>By December 1965 there were 215 Army Nurse Corps officers on duty in field, evacuation, mobile Army surgical hospitals in Vietnam. By 1966, there were about 3, 400 Army nurses on active duty with approximately 333 of them serving in Vietnam.</a:t>
            </a:r>
          </a:p>
          <a:p>
            <a:endParaRPr lang="en-US" baseline="0" dirty="0" smtClean="0"/>
          </a:p>
          <a:p>
            <a:r>
              <a:rPr lang="en-US" baseline="0" dirty="0" smtClean="0"/>
              <a:t>Between 1966 and 1968 graduates of two year associate degree programs in nursing were authorized appointments as warrant officers in the Army with a call to active duty for a period of two years. More than 90 nurses served as Warrant Officers in the Army Nurse Corps for this time.</a:t>
            </a:r>
          </a:p>
          <a:p>
            <a:endParaRPr lang="en-US" baseline="0" dirty="0" smtClean="0"/>
          </a:p>
          <a:p>
            <a:r>
              <a:rPr lang="en-US" baseline="0" dirty="0" smtClean="0"/>
              <a:t>In April 1966  a call to draft 900 male nurses was issued. The Department of Defense requested 700 nurses for the Army and 200 for the Navy. This resulted in 27 warrant officers and 124 commissioned officers in the Army Nurse Corps.</a:t>
            </a:r>
          </a:p>
          <a:p>
            <a:endParaRPr lang="en-US" baseline="0" dirty="0" smtClean="0"/>
          </a:p>
        </p:txBody>
      </p:sp>
      <p:sp>
        <p:nvSpPr>
          <p:cNvPr id="4" name="Slide Number Placeholder 3"/>
          <p:cNvSpPr>
            <a:spLocks noGrp="1"/>
          </p:cNvSpPr>
          <p:nvPr>
            <p:ph type="sldNum" sz="quarter" idx="10"/>
          </p:nvPr>
        </p:nvSpPr>
        <p:spPr/>
        <p:txBody>
          <a:bodyPr/>
          <a:lstStyle/>
          <a:p>
            <a:fld id="{B34AA3BB-6918-4ADF-BB80-66834CF3E43A}" type="slidenum">
              <a:rPr lang="en-US" smtClean="0"/>
              <a:t>25</a:t>
            </a:fld>
            <a:endParaRPr lang="en-US"/>
          </a:p>
        </p:txBody>
      </p:sp>
    </p:spTree>
    <p:extLst>
      <p:ext uri="{BB962C8B-B14F-4D97-AF65-F5344CB8AC3E}">
        <p14:creationId xmlns:p14="http://schemas.microsoft.com/office/powerpoint/2010/main" val="22425690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Continued progress in medical evacuation made intensive care nursing the standard rather than the exception. Vietnam sparked an evolution in trauma and combat casualty care. Nursing care reflected this increased</a:t>
            </a:r>
            <a:r>
              <a:rPr lang="en-US" baseline="0" dirty="0" smtClean="0"/>
              <a:t> sophistication. Trauma care specialization as well as shock/trauma units grew from experiences in Vietnam.</a:t>
            </a:r>
          </a:p>
          <a:p>
            <a:endParaRPr lang="en-US" baseline="0" dirty="0" smtClean="0"/>
          </a:p>
          <a:p>
            <a:r>
              <a:rPr lang="en-US" baseline="0" dirty="0" smtClean="0"/>
              <a:t>The Army Nurse Corps embraced enhancing the quality of nursing care through clinical specialization and expanded nursing roles. Army Medical Department courses ranged from 16 weeks to 2 years in length, educated 8 categories of nursing specialists.</a:t>
            </a:r>
          </a:p>
          <a:p>
            <a:endParaRPr lang="en-US" baseline="0" dirty="0" smtClean="0"/>
          </a:p>
          <a:p>
            <a:r>
              <a:rPr lang="en-US" baseline="0" dirty="0" smtClean="0"/>
              <a:t>Vietnam involved counterinsurgency operations with neither a singular, clearly defined front, nor massive battles. There were no rear “safe” areas (far enough behind the front line to avoid combat). There were no safe, secure locations. The enemy was everywhere. Vietnam offered an environment where tropical disease proliferated, where few secure roads or ground lines of communication existed, and where base areas were widely dispersed.</a:t>
            </a:r>
          </a:p>
          <a:p>
            <a:endParaRPr lang="en-US" baseline="0" dirty="0" smtClean="0"/>
          </a:p>
          <a:p>
            <a:r>
              <a:rPr lang="en-US" baseline="0" dirty="0" smtClean="0"/>
              <a:t>Army nurses serving in Vietnam knew they would be there for one year. The lessons learned during WWII in the China-Burma –India theater with “moist, tropical heat” combined with lengthy deployments led to  “loss of efficiency, lessened physical ability and lowered reserve stamina” after 8-12 months. Also acknowledged were the negative effects of lengthy deployments on morale and family relationships along with exposure to health hazards for the caregivers. Army nurses in Vietnam could be granted extensions to the one year tour. Departure dates were scattered randomly throughout the year to help sustain continuity of knowledge and high level of seasoned combat nursing experiences.</a:t>
            </a:r>
          </a:p>
          <a:p>
            <a:endParaRPr lang="en-US" baseline="0" dirty="0" smtClean="0"/>
          </a:p>
          <a:p>
            <a:r>
              <a:rPr lang="en-US" baseline="0" dirty="0" smtClean="0"/>
              <a:t>The Army nurses of Vietnam carried advanced practice to extremes based on the need of the patients. They inserted chest tubes, performed tracheostomies, completed amputations, debrided wounds, tied off vessels, and closed incisions.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26</a:t>
            </a:fld>
            <a:endParaRPr lang="en-US"/>
          </a:p>
        </p:txBody>
      </p:sp>
    </p:spTree>
    <p:extLst>
      <p:ext uri="{BB962C8B-B14F-4D97-AF65-F5344CB8AC3E}">
        <p14:creationId xmlns:p14="http://schemas.microsoft.com/office/powerpoint/2010/main" val="37937876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1966, the 45</a:t>
            </a:r>
            <a:r>
              <a:rPr lang="en-US" baseline="30000" dirty="0" smtClean="0"/>
              <a:t>th</a:t>
            </a:r>
            <a:r>
              <a:rPr lang="en-US" dirty="0" smtClean="0"/>
              <a:t> Surgical Hospital, the first MUST hospital in Vietnam, became operational</a:t>
            </a:r>
            <a:r>
              <a:rPr lang="en-US" baseline="0" dirty="0" smtClean="0"/>
              <a:t> (Medical Unit, Self-Contained, Transportable). This inflatable rubber shelter with integral electrical power, air conditioning, heating, hot and cold water, and waste disposal could be transported by truck, helicopter, or cargo aircraft. The slide on the right shows the interior of a ward of a MUST hospital. The combat hospital consisted of three major parts – the utility element (power, water, heating and cooling), the expandable element (operating room, lab, x-ray, central supply), and the ward element. The expandable elements were upgraded from canvas tents to ISO-like units. This unit usually served as a fixed facility throughout the war as the helicopters routinely could reach their location. </a:t>
            </a:r>
          </a:p>
          <a:p>
            <a:endParaRPr lang="en-US" baseline="0" dirty="0" smtClean="0"/>
          </a:p>
          <a:p>
            <a:r>
              <a:rPr lang="en-US" baseline="0" dirty="0" smtClean="0"/>
              <a:t>During the eleven years between March 1962- March 1973, peak strength in South Vietnam reached over 900 Army Nurse Corps officers in 1969.</a:t>
            </a:r>
          </a:p>
          <a:p>
            <a:endParaRPr lang="en-US" baseline="0" dirty="0" smtClean="0"/>
          </a:p>
          <a:p>
            <a:r>
              <a:rPr lang="en-US" baseline="0" dirty="0" smtClean="0"/>
              <a:t>The returning casualties created an enormous workload in stateside Army hospitals. Fitzsimons General Hospital in Denver, had over 1600 acutely ill patients. Brooke General Hospital in San Antonio had a nursing staff where 60% were civilian, and a DeWitt Army Hospital on Fort Belvoir, Virginia, civilians constituted 52% of the nursing staff. At Fort Riley, Kansas, there was one military nurse assigned to a 52 bed orthopedic and general surgery ward. Every Monday, Wednesday, and Friday, air evacuation missions departed and arrived on the post. The ward staff admitted about 25 patients each day. As a special weekly treat, the Vietnam returnees enjoyed a meal of steak and beer every Friday night.</a:t>
            </a:r>
          </a:p>
          <a:p>
            <a:endParaRPr lang="en-US" baseline="0" dirty="0" smtClean="0"/>
          </a:p>
          <a:p>
            <a:r>
              <a:rPr lang="en-US" baseline="0" dirty="0" smtClean="0"/>
              <a:t>Vietnam casualties suffered not only from their physical wounds but also from psychic trauma. A 2LT working the night shift at Fort </a:t>
            </a:r>
            <a:r>
              <a:rPr lang="en-US" baseline="0" dirty="0" err="1" smtClean="0"/>
              <a:t>Ord</a:t>
            </a:r>
            <a:r>
              <a:rPr lang="en-US" baseline="0" dirty="0" smtClean="0"/>
              <a:t>, California told her story. She worked night shift and covered two orthopedic wards with a census of 60 guys, half of which had been evacuated from Vietnam. She observed that the “guys acted as if they were on speed, they were so high and so hyper.” Few of her patients could sleep through the night. Most, asleep or awake, had to be warned as 0500 hours approached – the hours of reveille when the Army post’s cannon was fired. The “guys really freaked out when they heard the cannon –it sounds like a mortar attack…they would hit the floor and just shake.” Those who did manage to sleep had nightmares. This nurse would sit with them and listen to their stories and tales of their family woes. When dawn finally arrived and the patients had to be aroused for morning rounds, the nurse woke them cautiously. “I go to the foot of the bed, grab their big toe, and shake it a little bit, because if you get too close to them or shake them by the shoulder, they would have their hands around your neck within two seconds…they were so combat-ready. And it took them a really long time to come down from that.”</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27</a:t>
            </a:fld>
            <a:endParaRPr lang="en-US"/>
          </a:p>
        </p:txBody>
      </p:sp>
    </p:spTree>
    <p:extLst>
      <p:ext uri="{BB962C8B-B14F-4D97-AF65-F5344CB8AC3E}">
        <p14:creationId xmlns:p14="http://schemas.microsoft.com/office/powerpoint/2010/main" val="32264318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Vietnam War was the first armed conflict to occur after</a:t>
            </a:r>
            <a:r>
              <a:rPr lang="en-US" baseline="0" dirty="0" smtClean="0"/>
              <a:t> males became eligible for Army Nurse Corps commissions. Also unique to this war was that a significant number of married couples served simultaneously in the same combat theater. For the first time Army nurses performed clinical nursing research in the combat theater (one study looked at the overall course of malaria and nursing interventions so that nurses lacing experience with the illness might be conversant with the signs and symptoms and pertinent aspects of nursing care. Another study involved achieving accurate measurement of body temperatures in a tropical climate).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Never before in such a long running conflict (1955-1975) had the tour of duty in the combat theater been limited to 12 months. (Tours of duty for nurses in Korea were originally limited to 3 months, and Army Air Corps tours in WWII were limited to one year tours in July 1942).  Never before had U.S. citizens so violently protested the war effort and denigrated those who served. In contrast to the hero’s welcome given to combat veterans returning from prior wars such as WWII, the experiences of many Army nurses returning home to the states after their assignment in Vietnam ranged from vilification to at best total disregard and indifference by family, friends, and associates. It became public knowledge that many Army nurses suffered from after-effects of the war. Some nurses realized that their enhanced sense of autonomy and their advanced role, so necessary and so appreciated in Vietnam, made it impossible after their return to accept the diminished responsibilities of stateside nursing. Some nurses realized they could survive and in fact, thrive with only the most basic necessities of life. For some nurses, their wartime service was very rewarding, in fact, the most satisfying period of their lives.</a:t>
            </a:r>
            <a:endParaRPr lang="en-US" dirty="0" smtClean="0"/>
          </a:p>
          <a:p>
            <a:endParaRPr lang="en-US" dirty="0" smtClean="0"/>
          </a:p>
          <a:p>
            <a:r>
              <a:rPr lang="en-US" dirty="0" smtClean="0"/>
              <a:t>In 1963 the U.S. military sponsored a number of efforts to support and improve the lives of the Vietnamese. One of the first undertakings was the Medical Civic Action Program (MEDCAP).  In 1965 MEDCAP II was implemented. After the Tet Offensive of January 1968 MEDCAP mission were fraught with danger and some became so perilous that the volunteers had to be rescued from life-threatening situations. One of the operating nurses commented that combat and social welfare roles should not coexist. She said “wartime is not the time that we should be doing good will gestures.” The emphasis of MEDCAP again shifted in 1970 from</a:t>
            </a:r>
            <a:r>
              <a:rPr lang="en-US" baseline="0" dirty="0" smtClean="0"/>
              <a:t> a policy of providing health care to giving greater attention to fostering Vietnamese independence. </a:t>
            </a:r>
          </a:p>
          <a:p>
            <a:endParaRPr lang="en-US" baseline="0" dirty="0" smtClean="0"/>
          </a:p>
          <a:p>
            <a:r>
              <a:rPr lang="en-US" baseline="0" dirty="0" smtClean="0"/>
              <a:t>More than 3 million people, including 58,000 Americans were killed in this conflict.</a:t>
            </a:r>
          </a:p>
          <a:p>
            <a:endParaRPr lang="en-US" baseline="0" dirty="0" smtClean="0"/>
          </a:p>
          <a:p>
            <a:r>
              <a:rPr lang="en-US" baseline="0" dirty="0" smtClean="0"/>
              <a:t>Nine Army nurses died while serving in Vietnam. The only nurse to die as a result of hostile fire was 1</a:t>
            </a:r>
            <a:r>
              <a:rPr lang="en-US" baseline="30000" dirty="0" smtClean="0"/>
              <a:t>st</a:t>
            </a:r>
            <a:r>
              <a:rPr lang="en-US" baseline="0" dirty="0" smtClean="0"/>
              <a:t> Lt. Sharon A. Lane, of Canton, Ohio. Lieutenant Lane died of shrapnel wounds during an enemy rocket attack on 08 June 1969 while on duty at the 312</a:t>
            </a:r>
            <a:r>
              <a:rPr lang="en-US" baseline="30000" dirty="0" smtClean="0"/>
              <a:t>th</a:t>
            </a:r>
            <a:r>
              <a:rPr lang="en-US" baseline="0" dirty="0" smtClean="0"/>
              <a:t> Evacuation Hospital, Chu Lai.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3</a:t>
            </a:r>
            <a:r>
              <a:rPr lang="en-US" baseline="30000" dirty="0" smtClean="0"/>
              <a:t>rd</a:t>
            </a:r>
            <a:r>
              <a:rPr lang="en-US" baseline="0" dirty="0" smtClean="0"/>
              <a:t> Field Hospital in Saigon was one of only a few venues where Army nurses wore white duty uniforms in Vietnam.</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B34AA3BB-6918-4ADF-BB80-66834CF3E43A}" type="slidenum">
              <a:rPr lang="en-US" smtClean="0"/>
              <a:t>28</a:t>
            </a:fld>
            <a:endParaRPr lang="en-US"/>
          </a:p>
        </p:txBody>
      </p:sp>
    </p:spTree>
    <p:extLst>
      <p:ext uri="{BB962C8B-B14F-4D97-AF65-F5344CB8AC3E}">
        <p14:creationId xmlns:p14="http://schemas.microsoft.com/office/powerpoint/2010/main" val="795738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January 1970 Army regulations were changed to permit waivers and allow retention of married female officers who became pregnant while on active duty. Maternity leave (in the form of ordinary and excess</a:t>
            </a:r>
            <a:r>
              <a:rPr lang="en-US" baseline="0" dirty="0" smtClean="0"/>
              <a:t> leave) was authorized.</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October 1972 a bachelor’s degree with a major in nursing or evidence of progress toward such a degree became a requirement for appointment to the Regular Army.</a:t>
            </a:r>
            <a:endParaRPr lang="en-US" dirty="0" smtClean="0"/>
          </a:p>
          <a:p>
            <a:endParaRPr lang="en-US" baseline="0" dirty="0" smtClean="0"/>
          </a:p>
          <a:p>
            <a:r>
              <a:rPr lang="en-US" baseline="0" dirty="0" smtClean="0"/>
              <a:t>In October 1976 a bachelor’s degree with a major in nursing became a requirement for accession to active duty. By March 1980, 95% of Army nurses on active duty had a baccalaureate degree or higher in nursing or a related career field. There were 3,856 ANC officers, and 608 earned master’s degrees and 8 had their doctorates.</a:t>
            </a:r>
          </a:p>
          <a:p>
            <a:endParaRPr lang="en-US" baseline="0" dirty="0" smtClean="0"/>
          </a:p>
          <a:p>
            <a:r>
              <a:rPr lang="en-US" baseline="0" dirty="0" smtClean="0"/>
              <a:t>In June 1983 an ANC officer was assigned to Health Care Operations of The Surgeon General’s Office to participate in the development of the Deployable Medical Systems (DEPMEDS) that would replace the MUST system. These modular medical facilities components were part of a quad-service effort to standardize field medical facilities through the Department of Defense.</a:t>
            </a:r>
          </a:p>
          <a:p>
            <a:endParaRPr lang="en-US" baseline="0" dirty="0" smtClean="0"/>
          </a:p>
        </p:txBody>
      </p:sp>
      <p:sp>
        <p:nvSpPr>
          <p:cNvPr id="4" name="Slide Number Placeholder 3"/>
          <p:cNvSpPr>
            <a:spLocks noGrp="1"/>
          </p:cNvSpPr>
          <p:nvPr>
            <p:ph type="sldNum" sz="quarter" idx="10"/>
          </p:nvPr>
        </p:nvSpPr>
        <p:spPr/>
        <p:txBody>
          <a:bodyPr/>
          <a:lstStyle/>
          <a:p>
            <a:fld id="{B34AA3BB-6918-4ADF-BB80-66834CF3E43A}" type="slidenum">
              <a:rPr lang="en-US" smtClean="0"/>
              <a:t>29</a:t>
            </a:fld>
            <a:endParaRPr lang="en-US"/>
          </a:p>
        </p:txBody>
      </p:sp>
    </p:spTree>
    <p:extLst>
      <p:ext uri="{BB962C8B-B14F-4D97-AF65-F5344CB8AC3E}">
        <p14:creationId xmlns:p14="http://schemas.microsoft.com/office/powerpoint/2010/main" val="3180783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Initially during the time of our Revolutionary War, soldiers were detailed as orderlies to provide nursing care. However, there was no training, and many of the men were unwilling or unable to provide this type of care. </a:t>
            </a:r>
          </a:p>
          <a:p>
            <a:endParaRPr lang="en-US" dirty="0" smtClean="0"/>
          </a:p>
          <a:p>
            <a:r>
              <a:rPr lang="en-US" dirty="0" smtClean="0"/>
              <a:t>Nursing care at this time consisted of very basic care measures and housekeeping chores. Formal education for nurses was</a:t>
            </a:r>
            <a:r>
              <a:rPr lang="en-US" baseline="0" dirty="0" smtClean="0"/>
              <a:t> </a:t>
            </a:r>
            <a:r>
              <a:rPr lang="en-US" dirty="0" smtClean="0"/>
              <a:t>almost a century</a:t>
            </a:r>
            <a:r>
              <a:rPr lang="en-US" baseline="0" dirty="0" smtClean="0"/>
              <a:t> away. Many women learned this type care on a one-to-one basis (not caring for groups of people and not triaging for prioritization of care) and they learned skills from their mothers. </a:t>
            </a:r>
          </a:p>
          <a:p>
            <a:endParaRPr lang="en-US" baseline="0" dirty="0" smtClean="0"/>
          </a:p>
          <a:p>
            <a:r>
              <a:rPr lang="en-US" baseline="0" dirty="0" smtClean="0"/>
              <a:t>From a societal point of view, the majority of hospitals were unhealthy almshouses, infirmaries, </a:t>
            </a:r>
            <a:r>
              <a:rPr lang="en-US" baseline="0" dirty="0" err="1" smtClean="0"/>
              <a:t>pesthouses</a:t>
            </a:r>
            <a:r>
              <a:rPr lang="en-US" baseline="0" dirty="0" smtClean="0"/>
              <a:t> or asylums. Only those unfortunate souls who had no family to provide care or who were impoverished or destitute entered these institutions. Hospital admission was equated with a death sentence. </a:t>
            </a:r>
          </a:p>
          <a:p>
            <a:endParaRPr lang="en-US" baseline="0" dirty="0" smtClean="0"/>
          </a:p>
          <a:p>
            <a:r>
              <a:rPr lang="en-US" baseline="0" dirty="0" smtClean="0"/>
              <a:t>In 1775, General Washington and his commanders petitioned the Continental Congress for funds for medical support to help the Army. It authorized a ratio of “one nurse to every ten patients”, one orderly to every 20 sick men, and a matron was allowed for every hundred sick or wounded. Nurses received $2 a month. The chief physician’s wages were $40 a month, clerks and surgeon’s mates earned $20 a month. By April 1777 Congress increased the nurses pay to $8 a month. </a:t>
            </a:r>
          </a:p>
          <a:p>
            <a:endParaRPr lang="en-US" baseline="0" dirty="0" smtClean="0"/>
          </a:p>
          <a:p>
            <a:r>
              <a:rPr lang="en-US" baseline="0" dirty="0" smtClean="0"/>
              <a:t>Matrons were charged with the responsibility of making twice daily rounds to supervise the nurses’ duty performance. The “common” nurses were expected to keep their patients “neat and clean”, to provide a regular diet, to ensure that medications were taken, to report any patient “faults or irregularities”, and to inform the </a:t>
            </a:r>
            <a:r>
              <a:rPr lang="en-US" baseline="0" dirty="0" err="1" smtClean="0"/>
              <a:t>wardmaster</a:t>
            </a:r>
            <a:r>
              <a:rPr lang="en-US" baseline="0" dirty="0" smtClean="0"/>
              <a:t> of any deaths. Additionally, the “common” nurses were required to clean the wards and to sprinkle them with vinegar, the “smoke of wetted gunpowder” or frankincense. They also were to adhere to the strictest “rules of sobriety”. Finally, these women were cautioned not to throw the contents of chamber pots of any kind out of the window. Nurses guilty of great neglect of duty, drunkenness, or stealing the effects of the dead, were put in the guard room, court-martialed and confined, whipped or otherwise punished. History tells us it was difficult to find women to take these jobs, because they could earn more money doing a soldier’s laundry. Some women followed their family members into battles, and Martha Washington often traveled with her husband and provided needed nursing care. </a:t>
            </a:r>
          </a:p>
          <a:p>
            <a:endParaRPr lang="en-US" baseline="0" dirty="0" smtClean="0"/>
          </a:p>
          <a:p>
            <a:r>
              <a:rPr lang="en-US" baseline="0" dirty="0" smtClean="0"/>
              <a:t>(The painting on the left is “The Spirit of 1776”  originally known as “Yankee Doodle”, and was painted in 1875 by Archibald </a:t>
            </a:r>
            <a:r>
              <a:rPr lang="en-US" baseline="0" dirty="0" err="1" smtClean="0"/>
              <a:t>MacNeal</a:t>
            </a:r>
            <a:r>
              <a:rPr lang="en-US" baseline="0" dirty="0" smtClean="0"/>
              <a:t> Willard. The middle painting depicts the death of General (Doctor) Joseph Warren at the Battle of Bunker’s Hill, June 17, 1775 by the American artist John Trumbull. The third painting is of Martha Washington).</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a:t>
            </a:fld>
            <a:endParaRPr lang="en-US"/>
          </a:p>
        </p:txBody>
      </p:sp>
    </p:spTree>
    <p:extLst>
      <p:ext uri="{BB962C8B-B14F-4D97-AF65-F5344CB8AC3E}">
        <p14:creationId xmlns:p14="http://schemas.microsoft.com/office/powerpoint/2010/main" val="23113288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August 1990 Medical operations in support of Operation Desert Shield/Storm began when the Army Medical Department received the dual mission of deployment to Southwest Asia and the continuous care of soldiers and their families in the continental U.S.</a:t>
            </a:r>
            <a:r>
              <a:rPr lang="en-US" baseline="0" dirty="0" smtClean="0"/>
              <a:t> and overseas.</a:t>
            </a:r>
          </a:p>
          <a:p>
            <a:endParaRPr lang="en-US" baseline="0" dirty="0" smtClean="0"/>
          </a:p>
          <a:p>
            <a:r>
              <a:rPr lang="en-US" baseline="0" dirty="0" smtClean="0"/>
              <a:t>The National Defense Authorization Act of 1990-1991 authorized special pay bonuses up to $6,000 per year to nurse anesthetists. It was the first time nurses had been authorized to receive incentive pay.</a:t>
            </a:r>
          </a:p>
          <a:p>
            <a:endParaRPr lang="en-US" baseline="0" dirty="0" smtClean="0"/>
          </a:p>
          <a:p>
            <a:r>
              <a:rPr lang="en-US" baseline="0" dirty="0" smtClean="0"/>
              <a:t>By mid January 1991 there were 13,580 operating beds in 44 deployed hospitals in Saudi Arabia that included 17 Army Reserve hospitals and 11 National Guard hospitals. These included the new DEPMEDS field hospitals. </a:t>
            </a:r>
          </a:p>
          <a:p>
            <a:endParaRPr lang="en-US" baseline="0" dirty="0" smtClean="0"/>
          </a:p>
          <a:p>
            <a:r>
              <a:rPr lang="en-US" baseline="0" dirty="0" smtClean="0"/>
              <a:t>By February 1991 there were over 87,000 Army Medical Department personnel on active duty, the largest deployment of medical personnel since the Vietnam War. More than 23,000 soldiers, with 55% from the reserve component, were deployed to Southwest Asia including 2, 265 nurses.</a:t>
            </a:r>
          </a:p>
          <a:p>
            <a:endParaRPr lang="en-US" baseline="0" dirty="0" smtClean="0"/>
          </a:p>
          <a:p>
            <a:r>
              <a:rPr lang="en-US" baseline="0" dirty="0" smtClean="0"/>
              <a:t>In May 1992 the first 65 Army Medical Department Enlisted Commissioning Program students were commissioned as Army Nurse Corps officers.</a:t>
            </a:r>
          </a:p>
          <a:p>
            <a:endParaRPr lang="en-US" baseline="0" dirty="0" smtClean="0"/>
          </a:p>
          <a:p>
            <a:r>
              <a:rPr lang="en-US" baseline="0" dirty="0" smtClean="0"/>
              <a:t>No Army Nurse Corps officers lost their lives in Operation Desert Shield/Storm.</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30</a:t>
            </a:fld>
            <a:endParaRPr lang="en-US"/>
          </a:p>
        </p:txBody>
      </p:sp>
    </p:spTree>
    <p:extLst>
      <p:ext uri="{BB962C8B-B14F-4D97-AF65-F5344CB8AC3E}">
        <p14:creationId xmlns:p14="http://schemas.microsoft.com/office/powerpoint/2010/main" val="16481557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slides show a fixed wing aircraft in WWII on the left, and a Blackhawk helicopter of today on the right. Both were used for evacuating patients to the next level of care. Note the uniforms, boots, and protective gear improvements for the caregivers.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31</a:t>
            </a:fld>
            <a:endParaRPr lang="en-US"/>
          </a:p>
        </p:txBody>
      </p:sp>
    </p:spTree>
    <p:extLst>
      <p:ext uri="{BB962C8B-B14F-4D97-AF65-F5344CB8AC3E}">
        <p14:creationId xmlns:p14="http://schemas.microsoft.com/office/powerpoint/2010/main" val="23027470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photo on the left was taken at Base Hospital No. 1 (the Bellevue</a:t>
            </a:r>
            <a:r>
              <a:rPr lang="en-US" baseline="0" dirty="0" smtClean="0"/>
              <a:t> Hospital Unit). The nurse is irrigating a right inguinal region wound with the Carrel-Dakin solution of hypochlorite. The slide on the right is of an Army Nurse giving patient care in Afghanistan in 2013. </a:t>
            </a:r>
          </a:p>
          <a:p>
            <a:endParaRPr lang="en-US" baseline="0" dirty="0" smtClean="0"/>
          </a:p>
          <a:p>
            <a:r>
              <a:rPr lang="en-US" baseline="0" dirty="0" smtClean="0"/>
              <a:t>These photos that show how some aspects of Army nursing care remain the same over time. Nurses have provided care with kindness, compassion, mercy and strength. Army nurses have and will continue to throw mattresses on top of patients to protect them from flying metal and other fragments, or quickly evacuate patients from one area to make room for more.</a:t>
            </a:r>
          </a:p>
          <a:p>
            <a:endParaRPr lang="en-US" baseline="0" dirty="0" smtClean="0"/>
          </a:p>
          <a:p>
            <a:r>
              <a:rPr lang="en-US" baseline="0" dirty="0" smtClean="0"/>
              <a:t>Interestingly, in WWII and in the Vietnam War there were suggestions of drafting women nurses into the Army. This never occurred.</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32</a:t>
            </a:fld>
            <a:endParaRPr lang="en-US"/>
          </a:p>
        </p:txBody>
      </p:sp>
    </p:spTree>
    <p:extLst>
      <p:ext uri="{BB962C8B-B14F-4D97-AF65-F5344CB8AC3E}">
        <p14:creationId xmlns:p14="http://schemas.microsoft.com/office/powerpoint/2010/main" val="2122020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larger</a:t>
            </a:r>
            <a:r>
              <a:rPr lang="en-US" baseline="0" dirty="0" smtClean="0"/>
              <a:t> photo on the left is of Army and Red Cross nurses doing physical training in their white uniforms during World War I. </a:t>
            </a:r>
          </a:p>
          <a:p>
            <a:endParaRPr lang="en-US" baseline="0" dirty="0" smtClean="0"/>
          </a:p>
          <a:p>
            <a:r>
              <a:rPr lang="en-US" baseline="0" dirty="0" smtClean="0"/>
              <a:t>The two photos on the right show what was needed to pass the WWII Army flight nurses training.</a:t>
            </a:r>
          </a:p>
          <a:p>
            <a:endParaRPr lang="en-US" baseline="0" dirty="0" smtClean="0"/>
          </a:p>
          <a:p>
            <a:r>
              <a:rPr lang="en-US" baseline="0" dirty="0" smtClean="0"/>
              <a:t>The uniforms and exercises will change over time, but physical fitness and stamina continue to be job requirements for Army nurses.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33</a:t>
            </a:fld>
            <a:endParaRPr lang="en-US"/>
          </a:p>
        </p:txBody>
      </p:sp>
    </p:spTree>
    <p:extLst>
      <p:ext uri="{BB962C8B-B14F-4D97-AF65-F5344CB8AC3E}">
        <p14:creationId xmlns:p14="http://schemas.microsoft.com/office/powerpoint/2010/main" val="35310414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slide on the left shows</a:t>
            </a:r>
            <a:r>
              <a:rPr lang="en-US" baseline="0" dirty="0" smtClean="0"/>
              <a:t> the destruction of Ward No. 2 </a:t>
            </a:r>
            <a:r>
              <a:rPr lang="en-US" baseline="0" dirty="0" err="1" smtClean="0"/>
              <a:t>Bussy</a:t>
            </a:r>
            <a:r>
              <a:rPr lang="en-US" baseline="0" dirty="0" smtClean="0"/>
              <a:t>-le-Chateau, Marne, France, by a six-inch shell, that killed two men. American nurses survived unscathed. This took place on July 17, 1918 during World War I. </a:t>
            </a:r>
          </a:p>
          <a:p>
            <a:endParaRPr lang="en-US" baseline="0" dirty="0" smtClean="0"/>
          </a:p>
          <a:p>
            <a:r>
              <a:rPr lang="en-US" baseline="0" dirty="0" smtClean="0"/>
              <a:t>The slide on the right is taken from Anzio, Italy in WWII. Army nurses waded ashore on Anzio beachhead in Italy 5 days after troop landings in January of 1944. Six nurses lost their lives as a result of enemy bombing attacks in early February.</a:t>
            </a:r>
          </a:p>
          <a:p>
            <a:endParaRPr lang="en-US" baseline="0" dirty="0" smtClean="0"/>
          </a:p>
          <a:p>
            <a:r>
              <a:rPr lang="en-US" baseline="0" dirty="0" smtClean="0"/>
              <a:t>In almost every American war, Army nurses have served in the combat zone whether or not their presence there was authorized by local commanders or Army policy. Nurses were not always welcomed unconditionally. Providing safe patient care in dangerous environments is part of the job requirement for Army nurses.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34</a:t>
            </a:fld>
            <a:endParaRPr lang="en-US"/>
          </a:p>
        </p:txBody>
      </p:sp>
    </p:spTree>
    <p:extLst>
      <p:ext uri="{BB962C8B-B14F-4D97-AF65-F5344CB8AC3E}">
        <p14:creationId xmlns:p14="http://schemas.microsoft.com/office/powerpoint/2010/main" val="6860129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any war, orthopedic</a:t>
            </a:r>
            <a:r>
              <a:rPr lang="en-US" baseline="0" dirty="0" smtClean="0"/>
              <a:t> injuries are prevalent. These o</a:t>
            </a:r>
            <a:r>
              <a:rPr lang="en-US" dirty="0" smtClean="0"/>
              <a:t>rthopedic injuries needed frames and extension devices</a:t>
            </a:r>
            <a:r>
              <a:rPr lang="en-US" baseline="0" dirty="0" smtClean="0"/>
              <a:t> for traction. Julia Stimson, when she was Chief Nurse at Base Hospital # 21, described “our surgical hut looks like a carpenter shop. We have about ten beds under a wooden canopy frame to which poor shattered legs of our blown-to-pieces men are fastened. When a leg is broken in half a dozen places and there are several gaping infected wounds besides, it is something of a trick of carpentry and mechanics to make the poor fellow comfortable, put on extensions so the legs won’t contract, and yet make it possible to irrigate the wounds….” </a:t>
            </a:r>
          </a:p>
          <a:p>
            <a:endParaRPr lang="en-US" baseline="0" dirty="0" smtClean="0"/>
          </a:p>
          <a:p>
            <a:r>
              <a:rPr lang="en-US" baseline="0" dirty="0" smtClean="0"/>
              <a:t>Julia Stimson eventually was both Chief Nurse of the American Red Cross in France (from April 1918) and the Director of the Nursing Service of the American Expeditionary Forces (from November 1918). This “dual capacity” made it possible for her “to meet emergencies with both American Red Cross and Nurse Corps personnel in a way that prevented loss of time and duplication of effort” to use her words. </a:t>
            </a:r>
          </a:p>
          <a:p>
            <a:endParaRPr lang="en-US" baseline="0" dirty="0" smtClean="0"/>
          </a:p>
          <a:p>
            <a:r>
              <a:rPr lang="en-US" baseline="0" dirty="0" smtClean="0"/>
              <a:t>The slide on the left shows the Ward of Evacuation Hospital No. 20 showing Balkan frames for traction. The slide on the right is take at Base Hospital 52, </a:t>
            </a:r>
            <a:r>
              <a:rPr lang="en-US" baseline="0" dirty="0" err="1" smtClean="0"/>
              <a:t>Rimaucourt</a:t>
            </a:r>
            <a:r>
              <a:rPr lang="en-US" baseline="0" dirty="0" smtClean="0"/>
              <a:t>, Haute Marne, France, also using traction frames.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35</a:t>
            </a:fld>
            <a:endParaRPr lang="en-US"/>
          </a:p>
        </p:txBody>
      </p:sp>
    </p:spTree>
    <p:extLst>
      <p:ext uri="{BB962C8B-B14F-4D97-AF65-F5344CB8AC3E}">
        <p14:creationId xmlns:p14="http://schemas.microsoft.com/office/powerpoint/2010/main" val="2632261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a:t>
            </a:r>
            <a:r>
              <a:rPr lang="en-US" baseline="0" dirty="0" smtClean="0"/>
              <a:t> ideal conditions, hospitals were located near rail roads, or cross roads, so that the wounded could arrive rapidly by ambulance and be operated on immediately or sent efficiently to hospitals located more towards the rear of the fighting. </a:t>
            </a:r>
          </a:p>
          <a:p>
            <a:endParaRPr lang="en-US" baseline="0" dirty="0" smtClean="0"/>
          </a:p>
          <a:p>
            <a:r>
              <a:rPr lang="en-US" baseline="0" dirty="0" smtClean="0"/>
              <a:t>The slide on the left is a photo of Ward “O” the fracture ward in Base Hospital NO. 115, Vichy Hospital Center, France, in WWI. 86 different hotels were used as hospitals at this location, and Base Hospital No. 115 had several, not all were used for patient care. One of the hotels was 9 stories high and set up with 1, 657 beds. That was later increased to 2, 963 beds. Imagine constructing traction frames for that number of patients!</a:t>
            </a:r>
          </a:p>
          <a:p>
            <a:endParaRPr lang="en-US" baseline="0" dirty="0" smtClean="0"/>
          </a:p>
          <a:p>
            <a:r>
              <a:rPr lang="en-US" baseline="0" dirty="0" smtClean="0"/>
              <a:t>The slide on the right shows similar traction constructed during WWII in the China-Burma-India Theater.</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36</a:t>
            </a:fld>
            <a:endParaRPr lang="en-US"/>
          </a:p>
        </p:txBody>
      </p:sp>
    </p:spTree>
    <p:extLst>
      <p:ext uri="{BB962C8B-B14F-4D97-AF65-F5344CB8AC3E}">
        <p14:creationId xmlns:p14="http://schemas.microsoft.com/office/powerpoint/2010/main" val="22953427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slides show more examples of orthopedic traction, weights, and patient</a:t>
            </a:r>
            <a:r>
              <a:rPr lang="en-US" baseline="0" dirty="0" smtClean="0"/>
              <a:t> lifting triangles.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37</a:t>
            </a:fld>
            <a:endParaRPr lang="en-US"/>
          </a:p>
        </p:txBody>
      </p:sp>
    </p:spTree>
    <p:extLst>
      <p:ext uri="{BB962C8B-B14F-4D97-AF65-F5344CB8AC3E}">
        <p14:creationId xmlns:p14="http://schemas.microsoft.com/office/powerpoint/2010/main" val="3966537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January</a:t>
            </a:r>
            <a:r>
              <a:rPr lang="en-US" baseline="0" dirty="0" smtClean="0"/>
              <a:t> 1993 Army Nurse Corps officers deployed to Somalia to support U.S. troops serving in Operation Restore Hope. This deployment from January 1993 to March 1994 was a humanitarian mission executed under hostile conditions. Army Medical Department personnel cared for the largest single-day volume of combat casualties since the Vietnam War.</a:t>
            </a:r>
          </a:p>
          <a:p>
            <a:endParaRPr lang="en-US" baseline="0" dirty="0" smtClean="0"/>
          </a:p>
          <a:p>
            <a:r>
              <a:rPr lang="en-US" baseline="0" dirty="0" smtClean="0"/>
              <a:t>Over the course of 13 months, three hospitals were deployed to a mission that quickly changed form humanitarian to combat. The Army nurses who deployed to Operation Restore Hope were known for their ability to thrive in harsh conditions and improvise – such as the orthopedic traction device seen in this slide.</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38</a:t>
            </a:fld>
            <a:endParaRPr lang="en-US"/>
          </a:p>
        </p:txBody>
      </p:sp>
    </p:spTree>
    <p:extLst>
      <p:ext uri="{BB962C8B-B14F-4D97-AF65-F5344CB8AC3E}">
        <p14:creationId xmlns:p14="http://schemas.microsoft.com/office/powerpoint/2010/main" val="10343640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Army nurses along with other Medical</a:t>
            </a:r>
            <a:r>
              <a:rPr lang="en-US" baseline="0" dirty="0" smtClean="0"/>
              <a:t> Department staff need safe bunkers to give them protection from enemy attacks. There are a variety of bunker styles – in basements, underground, reinforced, made of steel, and more.</a:t>
            </a:r>
          </a:p>
          <a:p>
            <a:endParaRPr lang="en-US" baseline="0" dirty="0" smtClean="0"/>
          </a:p>
          <a:p>
            <a:r>
              <a:rPr lang="en-US" baseline="0" dirty="0" smtClean="0"/>
              <a:t>On the left is a bunker used by Army nurses in the Korean War.</a:t>
            </a:r>
          </a:p>
          <a:p>
            <a:endParaRPr lang="en-US" baseline="0" dirty="0" smtClean="0"/>
          </a:p>
          <a:p>
            <a:r>
              <a:rPr lang="en-US" baseline="0" dirty="0" smtClean="0"/>
              <a:t>On the right is a bunker used by Army nurses in Afghanistan.</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39</a:t>
            </a:fld>
            <a:endParaRPr lang="en-US"/>
          </a:p>
        </p:txBody>
      </p:sp>
    </p:spTree>
    <p:extLst>
      <p:ext uri="{BB962C8B-B14F-4D97-AF65-F5344CB8AC3E}">
        <p14:creationId xmlns:p14="http://schemas.microsoft.com/office/powerpoint/2010/main" val="3337794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prior to the Civil War, Congress passed legislation</a:t>
            </a:r>
            <a:r>
              <a:rPr lang="en-US" baseline="0" dirty="0" smtClean="0"/>
              <a:t> authorizing enlistment of male hospital stewards (assistive medical personnel) for the care of the sick and wounded. They earned a monthly salary of $30 with extra pay to compensate for the “laborious and loathsome duties they have to perform, and in consideration of their frequent exposure to contagious diseases”. </a:t>
            </a:r>
          </a:p>
          <a:p>
            <a:endParaRPr lang="en-US" baseline="0" dirty="0" smtClean="0"/>
          </a:p>
          <a:p>
            <a:r>
              <a:rPr lang="en-US" baseline="0" dirty="0" smtClean="0"/>
              <a:t>From 1861-1865 our Civil War was a time of carnage, suffering, and the appalling slaughter of a generation of young men. The total mortality of the war represents the loss of 2% of the entire U.S. population at that time.</a:t>
            </a:r>
          </a:p>
          <a:p>
            <a:endParaRPr lang="en-US" baseline="0" dirty="0" smtClean="0"/>
          </a:p>
          <a:p>
            <a:r>
              <a:rPr lang="en-US" baseline="0" dirty="0" smtClean="0"/>
              <a:t>By now the Army had standards for the male hospital stewards, noting such desired qualities as “sobriety, fidelity, and intelligence” as these men needed to be able to read and write as they accompanied the surgeons to the wards and noted patients’ diets, medications, and other care directions. These attendants also made beds, tended to patients’ personal cleanliness, washed the patients’ faces and hands and ensured they changed underclothes once a week. Hospital authorities expected attendants to avoid spilling water on the bed linens or on the straw floor to prevent the growth of mold which they thought produced an atmosphere conducive to disease. The eradication of bedbugs and body lice was also the hospital worker’s responsibility. </a:t>
            </a:r>
          </a:p>
          <a:p>
            <a:endParaRPr lang="en-US" baseline="0" dirty="0" smtClean="0"/>
          </a:p>
          <a:p>
            <a:r>
              <a:rPr lang="en-US" baseline="0" dirty="0" smtClean="0"/>
              <a:t>Regimental musicians were also chosen to be caregivers but their “artistic” temperaments were not always appreciated. Convalescent soldiers were again detailed to be caregivers but could be so weak themselves that they often could not be helpful. The U.S. Sanitary Commission, Sisters of Charity and other volunteer organizations sponsored women volunteers as nurses. </a:t>
            </a:r>
          </a:p>
          <a:p>
            <a:endParaRPr lang="en-US" baseline="0" dirty="0" smtClean="0"/>
          </a:p>
          <a:p>
            <a:r>
              <a:rPr lang="en-US" baseline="0" dirty="0" smtClean="0"/>
              <a:t>Civilian nurses became governmental contract workers for the Union Army and were paid $12 per month. Stringent requirements for nurses included that they be plain, over the age of thirty who agreed to wear only brown or black dresses (to not show the blood and other exudates so easily), without bows, curls, jewelry, or hoop skirts (hoops could accidentally catch on the amputated limbs of patients). Approximately 3, 214 women served as Union Army contract nurses. Women of the Confederacy also lacked formal training. They banded together in local groups where they prepared bandages and sewed uniforms for the soldiers. Local women’s societies also sponsored wayside hospitals. Civil War treatment modalities changed little over time and included: “diet, warmth, cleanliness, and ventilation”.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Interestingly, Louisa May Alcott and Walt Whitman were nurses in the Civil War. During the Civil War, theories that dirt and noxious odors caused disease led nurses to become environmental managers as well as patient managers.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Florence Nightingale, a pioneering English nurse, should be remembered for her immense courage in forcing the British military authorities to acknowledge that female nurses had a place in army hospitals. When she first arrived at the Barrack Hospital in 1854 (Crimean War, 1854-1856) its mortality rate stood at 60%, when she left the rate was a fraction over 1%, and the overall mortality rate in all British military hospitals dropped from 42% to 2.2% . Her efforts turned death traps into sanatoriums of healing and elevated the status of all nurses. After the war, Florence Nightingale pursued her interests of reforming army sanitary practices and establishing schools for nurses. She had the backing of public opinion and her ideas about professional nursing caught on in other countries.</a:t>
            </a:r>
            <a:endParaRPr lang="en-US" dirty="0" smtClean="0"/>
          </a:p>
          <a:p>
            <a:endParaRPr lang="en-US" baseline="0" dirty="0" smtClean="0"/>
          </a:p>
          <a:p>
            <a:r>
              <a:rPr lang="en-US" baseline="0" dirty="0" smtClean="0"/>
              <a:t>After the Civil War, the literature showed that good nursing care could save lives. Soldiers returned home with a new perspective of the hospital being a necessary part of the community.  Formal civilian institutions dedicated to schooling in the art and science of nursing were established. (No formal nursing schools existed in the United States until 1873).</a:t>
            </a:r>
          </a:p>
          <a:p>
            <a:endParaRPr lang="en-US" baseline="0" dirty="0" smtClean="0"/>
          </a:p>
          <a:p>
            <a:r>
              <a:rPr lang="en-US" baseline="0" dirty="0" smtClean="0"/>
              <a:t>After the Civil War, the Army tuned to policing the south and removing Indians from the West, and saw little need to include female nurses in the small post hospitals where most medical officers served. The Army employed no female nurses between the end of the Civil War and the beginning of the Spanish American War (more than 30 years later). The law at that time did permit nurses to be engaged at 40 cents a day for work in general hospitals (whenever they might be established), and also permitted women to work in hospitals as matrons (civilian housekeepers) and laundresses for a monthly salary of $10.</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4</a:t>
            </a:fld>
            <a:endParaRPr lang="en-US"/>
          </a:p>
        </p:txBody>
      </p:sp>
    </p:spTree>
    <p:extLst>
      <p:ext uri="{BB962C8B-B14F-4D97-AF65-F5344CB8AC3E}">
        <p14:creationId xmlns:p14="http://schemas.microsoft.com/office/powerpoint/2010/main" val="22902390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photos are from WWI and WWII showing inhalation, IV and intubation types of anesthesia practices. </a:t>
            </a:r>
          </a:p>
          <a:p>
            <a:endParaRPr lang="en-US" dirty="0" smtClean="0"/>
          </a:p>
          <a:p>
            <a:r>
              <a:rPr lang="en-US" dirty="0" smtClean="0"/>
              <a:t>Army</a:t>
            </a:r>
            <a:r>
              <a:rPr lang="en-US" baseline="0" dirty="0" smtClean="0"/>
              <a:t> nurse anesthetists helped transform American nursing both civilian and military. They mastered new technology and absorbed new knowledge. They developed new roles. They practiced with a high degree of autonomy where indicated. They proved they were assets on the battlefield.</a:t>
            </a:r>
          </a:p>
          <a:p>
            <a:endParaRPr lang="en-US" baseline="0" dirty="0" smtClean="0"/>
          </a:p>
          <a:p>
            <a:r>
              <a:rPr lang="en-US" baseline="0" dirty="0" smtClean="0"/>
              <a:t>Four days after the Normandy invasion in June 1944, Army nurses of the 42d and 45</a:t>
            </a:r>
            <a:r>
              <a:rPr lang="en-US" baseline="30000" dirty="0" smtClean="0"/>
              <a:t>th</a:t>
            </a:r>
            <a:r>
              <a:rPr lang="en-US" baseline="0" dirty="0" smtClean="0"/>
              <a:t> Field Hospitals and the 91</a:t>
            </a:r>
            <a:r>
              <a:rPr lang="en-US" baseline="30000" dirty="0" smtClean="0"/>
              <a:t>st</a:t>
            </a:r>
            <a:r>
              <a:rPr lang="en-US" baseline="0" dirty="0" smtClean="0"/>
              <a:t> and 128</a:t>
            </a:r>
            <a:r>
              <a:rPr lang="en-US" baseline="30000" dirty="0" smtClean="0"/>
              <a:t>th</a:t>
            </a:r>
            <a:r>
              <a:rPr lang="en-US" baseline="0" dirty="0" smtClean="0"/>
              <a:t> Evacuation Hospitals arrived in Normandy. One of the Anesthetists wrote how the “new” “experimental” drug Penicillin had to be kept locked up with other controlled medications.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40</a:t>
            </a:fld>
            <a:endParaRPr lang="en-US"/>
          </a:p>
        </p:txBody>
      </p:sp>
    </p:spTree>
    <p:extLst>
      <p:ext uri="{BB962C8B-B14F-4D97-AF65-F5344CB8AC3E}">
        <p14:creationId xmlns:p14="http://schemas.microsoft.com/office/powerpoint/2010/main" val="11979386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slide on the left shows Army</a:t>
            </a:r>
            <a:r>
              <a:rPr lang="en-US" baseline="0" dirty="0" smtClean="0"/>
              <a:t> nurses in WWII serving in Iceland. They were among the first in the WWII era to encounter difficulties with the availability and practicality of their uniforms.  Raincoats and scarves were unavailable. Women’s heavy winter parkas and wind-resistant trousers were nonexistent. The lava rock also quickly wore through shoes. These nurses used resourcefulness and determination to overcome environmental difficulties. They also used their sewing and carpentry skills to cope with deficiencies in the supply system. They cut and sewed operating room drapes, stitched bed pan covers, and made surgical dressings. Packing boxes were fashioned into furniture. A Chief Nurse advised a nurse on orders to Iceland to include “a hammer, small box of assorted nails, thumb tacks, screw driver” and “even a small saw” in her baggage.</a:t>
            </a:r>
          </a:p>
          <a:p>
            <a:endParaRPr lang="en-US" baseline="0" dirty="0" smtClean="0"/>
          </a:p>
          <a:p>
            <a:r>
              <a:rPr lang="en-US" baseline="0" dirty="0" smtClean="0"/>
              <a:t>The slide on the right is showing an Army nurse serving in a very cold field environment in Korea, yet doing her best to look professional</a:t>
            </a:r>
          </a:p>
          <a:p>
            <a:endParaRPr lang="en-US" baseline="0" dirty="0" smtClean="0"/>
          </a:p>
          <a:p>
            <a:r>
              <a:rPr lang="en-US" baseline="0" dirty="0" smtClean="0"/>
              <a:t>Through time, Army nurses have experienced inadequate uniforms, and inadequacies of logistical support, and they dealt with that using creative solutions and field expediency. Combat roles became advanced nursing practice, and Army  nurses functioned beyond their usual scope of practice.</a:t>
            </a:r>
          </a:p>
          <a:p>
            <a:endParaRPr lang="en-US" baseline="0" dirty="0" smtClean="0"/>
          </a:p>
          <a:p>
            <a:r>
              <a:rPr lang="en-US" baseline="0" dirty="0" smtClean="0"/>
              <a:t>Humor facilitated the ability to cope with the stress of combat. Other coping strategies included working extra long hours, writing in journals, and reading and writing letters. Their spirit of patriotism and dedication to a cause helped them to persevere. They have done physical exercises, sang songs and participated in religious services and were then better able to cope. They derived satisfaction from being of service to the sick and wounded. Some Army nurses adapted by just grinning and bearing the pain.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41</a:t>
            </a:fld>
            <a:endParaRPr lang="en-US"/>
          </a:p>
        </p:txBody>
      </p:sp>
    </p:spTree>
    <p:extLst>
      <p:ext uri="{BB962C8B-B14F-4D97-AF65-F5344CB8AC3E}">
        <p14:creationId xmlns:p14="http://schemas.microsoft.com/office/powerpoint/2010/main" val="23577595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summary slides show typical signs for the front of a “Field” hospital</a:t>
            </a:r>
            <a:r>
              <a:rPr lang="en-US" baseline="0" dirty="0" smtClean="0"/>
              <a:t> and for a “brick and mortar” hospital.</a:t>
            </a:r>
          </a:p>
          <a:p>
            <a:endParaRPr lang="en-US" baseline="0" dirty="0" smtClean="0"/>
          </a:p>
          <a:p>
            <a:r>
              <a:rPr lang="en-US" baseline="0" dirty="0" smtClean="0"/>
              <a:t>Over time, the Army’s mission has grown broader, including more joint health care delivery systems, and yet there has been one constant – the devotion of Army nurses to provide excellent nursing care. So thank you for serving in the Army Nurse Corps and be proud of the difference you make everyday! Also….remember to keep the stories alive of those nurses who have gone before us, their stories must be passed on to current and future generations.</a:t>
            </a:r>
          </a:p>
          <a:p>
            <a:endParaRPr lang="en-US" baseline="0" dirty="0" smtClean="0"/>
          </a:p>
          <a:p>
            <a:r>
              <a:rPr lang="en-US" baseline="0" dirty="0" smtClean="0"/>
              <a:t>No matter where they serve, Army nurses have cared for badly wounded and severely ill soldiers and their families. They have served in war, humanitarian, and peace-keeping operations and in times of peace. They improvised where resources were scarce. They weathered times of unsettling change. They have confirmed their unique value in the U.S. Army.</a:t>
            </a:r>
          </a:p>
          <a:p>
            <a:endParaRPr lang="en-US" baseline="0" dirty="0" smtClean="0"/>
          </a:p>
          <a:p>
            <a:r>
              <a:rPr lang="en-US" baseline="0" dirty="0" smtClean="0"/>
              <a:t>Thank you for your support.</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42</a:t>
            </a:fld>
            <a:endParaRPr lang="en-US"/>
          </a:p>
        </p:txBody>
      </p:sp>
    </p:spTree>
    <p:extLst>
      <p:ext uri="{BB962C8B-B14F-4D97-AF65-F5344CB8AC3E}">
        <p14:creationId xmlns:p14="http://schemas.microsoft.com/office/powerpoint/2010/main" val="1027915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1890’s there was</a:t>
            </a:r>
            <a:r>
              <a:rPr lang="en-US" baseline="0" dirty="0" smtClean="0"/>
              <a:t> growing interest in the germ theory and the advent of antiseptic surgery which transformed hospitals from a “welfare institution” into a “laboratory of healing”. This sophisticated level of care required better educated nurses who used the principles of antisepsis and asepsis (the prevention of infections) to support the patient’s treatment plan. Improved hospital facilities provided steam for sterilization and pavilions for operating which added a permanence to caregiving. Permanent hospitals required a standing corps of trained nurses for Army health care. Nursing was changing into a firmly rooted, thriving profession able to provide a significant and unique service. </a:t>
            </a:r>
          </a:p>
          <a:p>
            <a:endParaRPr lang="en-US" baseline="0" dirty="0" smtClean="0"/>
          </a:p>
          <a:p>
            <a:r>
              <a:rPr lang="en-US" baseline="0" dirty="0" smtClean="0"/>
              <a:t>The Spanish-American War started in 1898 and was fought in several Spanish colonies (Cuba, Puerto Rico and the Philippines). Initially men and women were contracted as nurses for the Army, but the women were restricted to base and general hospitals as they were expected to encumber an Army on the move. Nurses salary was $360 a year, Army officers made $2,101 and Army enlisted made $205 annually. This slide shows a unit photo of a field hospital in Havana, Cuba with the contract female nurses in their caps, plain dresses, and aprons in the front row. </a:t>
            </a:r>
          </a:p>
          <a:p>
            <a:endParaRPr lang="en-US" baseline="0" dirty="0" smtClean="0"/>
          </a:p>
          <a:p>
            <a:r>
              <a:rPr lang="en-US" baseline="0" dirty="0" smtClean="0"/>
              <a:t>Dr. Anita Newcomb McGee, a prominent Washington, D.C. physician, representing the Daughters of the American Revolution, suggested to The Surgeon General that she could examine applications of the nurses wishing to serve as contract nurses in this war. Her three selection criteria included: 1) professional ability as demonstrated in letters of recommendation from a physician and from the superintendent of the nurse’s training school, 2) the nurse’s moral character was confirmed through a letter from a Daughter of the American Revolution, or a lady of good standing, 3) Health was confirmed by a physician’s certificate. Dr. McGee scrutinized approximately 5,000 applications and accepted almost 1,000 trained nurses as eligible for service.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5</a:t>
            </a:fld>
            <a:endParaRPr lang="en-US"/>
          </a:p>
        </p:txBody>
      </p:sp>
    </p:spTree>
    <p:extLst>
      <p:ext uri="{BB962C8B-B14F-4D97-AF65-F5344CB8AC3E}">
        <p14:creationId xmlns:p14="http://schemas.microsoft.com/office/powerpoint/2010/main" val="1771803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war involved epidemics of typhoid fever, diarrheal</a:t>
            </a:r>
            <a:r>
              <a:rPr lang="en-US" baseline="0" dirty="0" smtClean="0"/>
              <a:t> diseases</a:t>
            </a:r>
            <a:r>
              <a:rPr lang="en-US" dirty="0" smtClean="0"/>
              <a:t> and malaria. 32 African American women “immune” to yellow fever served in Cuba where topical disease thrived. </a:t>
            </a:r>
          </a:p>
          <a:p>
            <a:endParaRPr lang="en-US" dirty="0" smtClean="0"/>
          </a:p>
          <a:p>
            <a:r>
              <a:rPr lang="en-US" dirty="0" smtClean="0"/>
              <a:t>More than 250 nuns from religious orders contributed their patriotic efforts to the war as well. Ten trained male nurses served on the Army hospital ship </a:t>
            </a:r>
            <a:r>
              <a:rPr lang="en-US" i="1" dirty="0" smtClean="0"/>
              <a:t>U.S.S.</a:t>
            </a:r>
            <a:r>
              <a:rPr lang="en-US" i="1" baseline="0" dirty="0" smtClean="0"/>
              <a:t> </a:t>
            </a:r>
            <a:r>
              <a:rPr lang="en-US" i="1" dirty="0" smtClean="0"/>
              <a:t>Relief</a:t>
            </a:r>
            <a:r>
              <a:rPr lang="en-US" i="0" dirty="0" smtClean="0"/>
              <a:t>  which transported the sick and wounded to the United States from Cuba and Puerto Rico. A</a:t>
            </a:r>
            <a:r>
              <a:rPr lang="en-US" dirty="0" smtClean="0"/>
              <a:t> group that later became the American National Red Cross sent trained nurses aboard</a:t>
            </a:r>
            <a:r>
              <a:rPr lang="en-US" baseline="0" dirty="0" smtClean="0"/>
              <a:t> the Red Cross steamer </a:t>
            </a:r>
            <a:r>
              <a:rPr lang="en-US" i="1" baseline="0" dirty="0" smtClean="0"/>
              <a:t>The State of Texas </a:t>
            </a:r>
            <a:r>
              <a:rPr lang="en-US" i="0" baseline="0" dirty="0" smtClean="0"/>
              <a:t> in June 1898. They cared for Army wounded under the direction of Clara Barton. (The American Red Cross was founded by Clara Barton in 1881).</a:t>
            </a:r>
          </a:p>
          <a:p>
            <a:endParaRPr lang="en-US" i="0" baseline="0" dirty="0" smtClean="0"/>
          </a:p>
          <a:p>
            <a:r>
              <a:rPr lang="en-US" i="0" baseline="0" dirty="0" smtClean="0"/>
              <a:t>Pictured here is a horse drawn ambulance (notice the Red Cross on the wagon), and contract nurses on the ship </a:t>
            </a:r>
            <a:r>
              <a:rPr lang="en-US" i="1" baseline="0" dirty="0" smtClean="0"/>
              <a:t>U.S.S. Relief. </a:t>
            </a:r>
            <a:r>
              <a:rPr lang="en-US" i="0" baseline="0" dirty="0" smtClean="0"/>
              <a:t>The hospital ship </a:t>
            </a:r>
            <a:r>
              <a:rPr lang="en-US" i="1" baseline="0" dirty="0" smtClean="0"/>
              <a:t>U.S.S. Relief </a:t>
            </a:r>
            <a:r>
              <a:rPr lang="en-US" i="0" baseline="0" dirty="0" smtClean="0"/>
              <a:t>was outfitted with 750 beds and enough equipment and supplies for 6 months.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6</a:t>
            </a:fld>
            <a:endParaRPr lang="en-US"/>
          </a:p>
        </p:txBody>
      </p:sp>
    </p:spTree>
    <p:extLst>
      <p:ext uri="{BB962C8B-B14F-4D97-AF65-F5344CB8AC3E}">
        <p14:creationId xmlns:p14="http://schemas.microsoft.com/office/powerpoint/2010/main" val="80191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1,158</a:t>
            </a:r>
            <a:r>
              <a:rPr lang="en-US" dirty="0" smtClean="0"/>
              <a:t> nurses signed contracts and served in the United States, Cuba, Puerto Rico, the Philippine Islands, Hawaii, China, Japan, on the hospital ships during this war. This was the first war in which nurses were organized and assigned as a special, quasi-military unit. </a:t>
            </a:r>
          </a:p>
          <a:p>
            <a:endParaRPr lang="en-US" dirty="0" smtClean="0"/>
          </a:p>
          <a:p>
            <a:r>
              <a:rPr lang="en-US" dirty="0" smtClean="0"/>
              <a:t>These slides show the “open bay”</a:t>
            </a:r>
            <a:r>
              <a:rPr lang="en-US" baseline="0" dirty="0" smtClean="0"/>
              <a:t> </a:t>
            </a:r>
            <a:r>
              <a:rPr lang="en-US" dirty="0" smtClean="0"/>
              <a:t>concept of nursing care, one in a building, and one for “Ward 3” on the ship </a:t>
            </a:r>
            <a:r>
              <a:rPr lang="en-US" i="1" dirty="0" smtClean="0"/>
              <a:t>U.S.S. Relief. </a:t>
            </a:r>
          </a:p>
          <a:p>
            <a:endParaRPr lang="en-US" i="1" dirty="0" smtClean="0"/>
          </a:p>
          <a:p>
            <a:r>
              <a:rPr lang="en-US" dirty="0" smtClean="0"/>
              <a:t>15 Army contract nurses lost their lives due to disease in this war and are now buried in the “Nurses Section” in Section 21 of Arlington National Cemetery. </a:t>
            </a:r>
          </a:p>
          <a:p>
            <a:endParaRPr lang="en-US" dirty="0" smtClean="0"/>
          </a:p>
          <a:p>
            <a:r>
              <a:rPr lang="en-US" dirty="0" smtClean="0"/>
              <a:t>Because of the outstanding job done by these nurses during the Spanish-American</a:t>
            </a:r>
            <a:r>
              <a:rPr lang="en-US" baseline="0" dirty="0" smtClean="0"/>
              <a:t> War, Congress passed a law making a permanent Nurse Corps for the Army. This law came into effect the 2</a:t>
            </a:r>
            <a:r>
              <a:rPr lang="en-US" baseline="30000" dirty="0" smtClean="0"/>
              <a:t>nd</a:t>
            </a:r>
            <a:r>
              <a:rPr lang="en-US" baseline="0" dirty="0" smtClean="0"/>
              <a:t> of February 1901. The Army Nurse Corps is the oldest military nursing corps in the United States and the first women’s component in the armed forces. </a:t>
            </a:r>
          </a:p>
          <a:p>
            <a:endParaRPr lang="en-US" baseline="0" dirty="0" smtClean="0"/>
          </a:p>
          <a:p>
            <a:r>
              <a:rPr lang="en-US" baseline="0" dirty="0" smtClean="0"/>
              <a:t>The Nurse Corps (female) consisted of a superintendent, chief nurses, nurses, and reserve nurses. Army nurses now became an actual component of the Army and the first Reserve Corps authorized in the Army Medical Department. </a:t>
            </a:r>
            <a:r>
              <a:rPr lang="en-US" b="1" baseline="0" dirty="0" smtClean="0"/>
              <a:t>Appointments </a:t>
            </a:r>
            <a:r>
              <a:rPr lang="en-US" baseline="0" dirty="0" smtClean="0"/>
              <a:t>remained effective for three years. Nurses were not actually </a:t>
            </a:r>
            <a:r>
              <a:rPr lang="en-US" b="1" baseline="0" dirty="0" smtClean="0"/>
              <a:t>commissioned</a:t>
            </a:r>
            <a:r>
              <a:rPr lang="en-US" baseline="0" dirty="0" smtClean="0"/>
              <a:t> as officers in the Regular Army until 46 years later – on 16 April 1947.  The Surgeon General selected the first members of the corps based on stringent professional, moral, mental, and physical exams. In 1902 the authorized strength of the Nurse Corps was fixed at 100 nurses and remained unchanged for ten years.</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7</a:t>
            </a:fld>
            <a:endParaRPr lang="en-US"/>
          </a:p>
        </p:txBody>
      </p:sp>
    </p:spTree>
    <p:extLst>
      <p:ext uri="{BB962C8B-B14F-4D97-AF65-F5344CB8AC3E}">
        <p14:creationId xmlns:p14="http://schemas.microsoft.com/office/powerpoint/2010/main" val="699535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WWI the Nurse Corps was growing and the worth of the Corps was well established. WWI was the first armed conflict the Army entered with an established cadre of female</a:t>
            </a:r>
            <a:r>
              <a:rPr lang="en-US" baseline="0" dirty="0" smtClean="0"/>
              <a:t> nurses. When the U.S. entered WWI in 1917 there were 403 nurses on active duty to include 170 reserve nurses. The Red Cross had 8,000 nurses in their nursing service reserves. </a:t>
            </a:r>
          </a:p>
          <a:p>
            <a:endParaRPr lang="en-US" baseline="0" dirty="0" smtClean="0"/>
          </a:p>
          <a:p>
            <a:r>
              <a:rPr lang="en-US" baseline="0" dirty="0" smtClean="0"/>
              <a:t>These nurses served with the British Expeditionary Forces, the French Forces, and the American Expeditionary Forces as well as in the United States. 21,480 total nurses served in the Army in WWI with over 10,000 of them serving overseas. The United States Army collaborated with the American Red Cross to organize 50 base hospitals that were drawn from the staff of large, well-established civilian university hospitals across the nation. This was done as the inherent sense of staff cohesion combined with their advanced state of professional training would enable quicker mobilization and provide a more efficient medical service that included a nursing staff familiar with their methods. The agreement was that once the hospitals were mobilized to federal service, Red Cross control over the personnel and equipment ended, and the base hospitals became actual Army units. When Congress declared war on Germany, 33 base hospitals were nearing a state of readiness. </a:t>
            </a:r>
          </a:p>
          <a:p>
            <a:endParaRPr lang="en-US" baseline="0" dirty="0" smtClean="0"/>
          </a:p>
          <a:p>
            <a:r>
              <a:rPr lang="en-US" baseline="0" dirty="0" smtClean="0"/>
              <a:t>Six units sailed to Europe and became the first American Army units to fly the U.S. flag in France. They arrived before the American combat troops did. The forces already working actively in France for the previous three years had 900 or 1,000 patients in each hospital. On these slides you see that some of the nurses are wearing a gray dress. Only in France did the Army authorize a gray dress for Army nurses, and that was due to the difficulty of keeping dresses white in a country that had three previous years of war - (rather like the reasoning for darker colored dresses in the Civil War). The collars and cuffs of these uniforms were white, detachable, and were expected to be kept white.</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8</a:t>
            </a:fld>
            <a:endParaRPr lang="en-US"/>
          </a:p>
        </p:txBody>
      </p:sp>
    </p:spTree>
    <p:extLst>
      <p:ext uri="{BB962C8B-B14F-4D97-AF65-F5344CB8AC3E}">
        <p14:creationId xmlns:p14="http://schemas.microsoft.com/office/powerpoint/2010/main" val="3287600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beginning, Army</a:t>
            </a:r>
            <a:r>
              <a:rPr lang="en-US" baseline="0" dirty="0" smtClean="0"/>
              <a:t> nurses needed to be U.S. citizens, female, unmarried, between 25 and 35 years of age, Caucasian, and graduates of training schools that offered theoretical and practical nursing. As the war went on, these requirements were expanded. Before and during WWI nurses were part of the Army, but were neither enlisted or commissioned personnel and they were not trained as soldiers. They were appointed by The Surgeon General with the approval of the Secretary of War. Nurses were not given military ranks at this time. The British and French governments requested that only graduate trained nurses be sent overseas as they did not wish for nursing aides to replace these nursing requirements. No member of the Nurse Corps was assigned to overseas service against her will. </a:t>
            </a:r>
          </a:p>
          <a:p>
            <a:endParaRPr lang="en-US" baseline="0" dirty="0" smtClean="0"/>
          </a:p>
          <a:p>
            <a:r>
              <a:rPr lang="en-US" baseline="0" dirty="0" smtClean="0"/>
              <a:t>Diary accounts detailed how the enlisted men grew to appreciate and follow the instructions of these women without rank when it pertained to patient care, especially when the women exhibited stamina, creative problem solving, and a sense of humor while suffering similar deprivations of war. The nurse kneeling on the slide on the left is bathing the eyes of a gas patient, the nurses on the very top are practicing patient transport using a litter, and the bottom slide show the nurses posing in their caps, uniforms,  and capes.</a:t>
            </a:r>
          </a:p>
          <a:p>
            <a:endParaRPr lang="en-US" baseline="0" dirty="0" smtClean="0"/>
          </a:p>
          <a:p>
            <a:r>
              <a:rPr lang="en-US" baseline="0" dirty="0" smtClean="0"/>
              <a:t>To better illustrate how far the practice of nursing has come, in the 1900’s nurses were taught many types of baths. These included: the hot-air bath, the sheet bath, the gelatin bath, the reducing or graduated bath, the vapor bath, the mud bath, the narcotic bath, the sand bath, the mustard bath, and the sea bath (p. 127 </a:t>
            </a:r>
            <a:r>
              <a:rPr lang="en-US" baseline="0" dirty="0" err="1" smtClean="0"/>
              <a:t>Kalisch</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34AA3BB-6918-4ADF-BB80-66834CF3E43A}" type="slidenum">
              <a:rPr lang="en-US" smtClean="0"/>
              <a:t>9</a:t>
            </a:fld>
            <a:endParaRPr lang="en-US"/>
          </a:p>
        </p:txBody>
      </p:sp>
    </p:spTree>
    <p:extLst>
      <p:ext uri="{BB962C8B-B14F-4D97-AF65-F5344CB8AC3E}">
        <p14:creationId xmlns:p14="http://schemas.microsoft.com/office/powerpoint/2010/main" val="2098863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2.xml"/><Relationship Id="rId7"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image" Target="../media/image5.png"/><Relationship Id="rId5" Type="http://schemas.openxmlformats.org/officeDocument/2006/relationships/tags" Target="../tags/tag4.xml"/><Relationship Id="rId10" Type="http://schemas.openxmlformats.org/officeDocument/2006/relationships/image" Target="../media/image4.png"/><Relationship Id="rId4" Type="http://schemas.openxmlformats.org/officeDocument/2006/relationships/tags" Target="../tags/tag3.xml"/><Relationship Id="rId9" Type="http://schemas.openxmlformats.org/officeDocument/2006/relationships/image" Target="../media/image3.em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r>
              <a:rPr lang="en-US" dirty="0" smtClean="0">
                <a:solidFill>
                  <a:srgbClr val="000000"/>
                </a:solidFill>
              </a:rPr>
              <a:t>Slide </a:t>
            </a:r>
            <a:fld id="{BE6EA802-E749-4F01-867D-71DEA4877ACC}" type="slidenum">
              <a:rPr lang="en-US" smtClean="0">
                <a:solidFill>
                  <a:srgbClr val="000000"/>
                </a:solidFill>
              </a:rPr>
              <a:pPr>
                <a:defRPr/>
              </a:pPr>
              <a:t>‹#›</a:t>
            </a:fld>
            <a:r>
              <a:rPr lang="en-US" dirty="0" smtClean="0">
                <a:solidFill>
                  <a:srgbClr val="000000"/>
                </a:solidFill>
              </a:rPr>
              <a:t> of 5  </a:t>
            </a:r>
            <a:endParaRPr lang="en-US" dirty="0">
              <a:solidFill>
                <a:srgbClr val="000000"/>
              </a:solidFill>
            </a:endParaRPr>
          </a:p>
        </p:txBody>
      </p:sp>
    </p:spTree>
    <p:extLst>
      <p:ext uri="{BB962C8B-B14F-4D97-AF65-F5344CB8AC3E}">
        <p14:creationId xmlns:p14="http://schemas.microsoft.com/office/powerpoint/2010/main" val="3235332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604" y="598292"/>
            <a:ext cx="2743603" cy="549771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8795" y="598292"/>
            <a:ext cx="8037287" cy="549771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r>
              <a:rPr lang="en-US" dirty="0">
                <a:solidFill>
                  <a:srgbClr val="000000"/>
                </a:solidFill>
              </a:rPr>
              <a:t>Slide </a:t>
            </a:r>
            <a:fld id="{AF2DD4EB-249B-4C08-9DE5-5D5C8E0A9D77}" type="slidenum">
              <a:rPr lang="en-US">
                <a:solidFill>
                  <a:srgbClr val="000000"/>
                </a:solidFill>
              </a:rPr>
              <a:pPr>
                <a:defRPr/>
              </a:pPr>
              <a:t>‹#›</a:t>
            </a:fld>
            <a:r>
              <a:rPr lang="en-US" dirty="0">
                <a:solidFill>
                  <a:srgbClr val="000000"/>
                </a:solidFill>
              </a:rPr>
              <a:t> of  </a:t>
            </a:r>
          </a:p>
        </p:txBody>
      </p:sp>
    </p:spTree>
    <p:extLst>
      <p:ext uri="{BB962C8B-B14F-4D97-AF65-F5344CB8AC3E}">
        <p14:creationId xmlns:p14="http://schemas.microsoft.com/office/powerpoint/2010/main" val="784433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graphicFrame>
        <p:nvGraphicFramePr>
          <p:cNvPr id="4" name="Rectangle 1240" hidden="1"/>
          <p:cNvGraphicFramePr>
            <a:graphicFrameLocks/>
          </p:cNvGraphicFramePr>
          <p:nvPr>
            <p:custDataLst>
              <p:tags r:id="rId2"/>
            </p:custDataLst>
          </p:nvPr>
        </p:nvGraphicFramePr>
        <p:xfrm>
          <a:off x="2" y="2"/>
          <a:ext cx="215900" cy="161925"/>
        </p:xfrm>
        <a:graphic>
          <a:graphicData uri="http://schemas.openxmlformats.org/presentationml/2006/ole">
            <mc:AlternateContent xmlns:mc="http://schemas.openxmlformats.org/markup-compatibility/2006">
              <mc:Choice xmlns:v="urn:schemas-microsoft-com:vml" Requires="v">
                <p:oleObj spid="_x0000_s1117" name="think-cell Slide" r:id="rId8" imgW="0" imgH="0" progId="">
                  <p:embed/>
                </p:oleObj>
              </mc:Choice>
              <mc:Fallback>
                <p:oleObj name="think-cell Slide" r:id="rId8" imgW="0" imgH="0" progId="">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 y="2"/>
                        <a:ext cx="215900"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Working Draft Text" hidden="1"/>
          <p:cNvSpPr txBox="1">
            <a:spLocks noChangeArrowheads="1"/>
          </p:cNvSpPr>
          <p:nvPr>
            <p:custDataLst>
              <p:tags r:id="rId3"/>
            </p:custDataLst>
          </p:nvPr>
        </p:nvSpPr>
        <p:spPr bwMode="gray">
          <a:xfrm>
            <a:off x="7802034" y="74614"/>
            <a:ext cx="993862" cy="138499"/>
          </a:xfrm>
          <a:prstGeom prst="rect">
            <a:avLst/>
          </a:prstGeom>
          <a:noFill/>
          <a:ln w="9525">
            <a:noFill/>
            <a:miter lim="800000"/>
            <a:headEnd/>
            <a:tailEnd/>
          </a:ln>
          <a:effectLst/>
        </p:spPr>
        <p:txBody>
          <a:bodyPr wrap="none" lIns="0" tIns="0" rIns="0" bIns="0">
            <a:spAutoFit/>
          </a:bodyPr>
          <a:lstStyle/>
          <a:p>
            <a:pPr fontAlgn="base">
              <a:spcBef>
                <a:spcPct val="0"/>
              </a:spcBef>
              <a:spcAft>
                <a:spcPct val="0"/>
              </a:spcAft>
              <a:defRPr/>
            </a:pPr>
            <a:r>
              <a:rPr lang="en-US" sz="900" b="1" dirty="0">
                <a:solidFill>
                  <a:srgbClr val="000000"/>
                </a:solidFill>
                <a:cs typeface="Arial" charset="0"/>
              </a:rPr>
              <a:t>WORKING DRAFT</a:t>
            </a:r>
          </a:p>
        </p:txBody>
      </p:sp>
      <p:sp>
        <p:nvSpPr>
          <p:cNvPr id="6" name="Working Draft" hidden="1"/>
          <p:cNvSpPr txBox="1">
            <a:spLocks noChangeArrowheads="1"/>
          </p:cNvSpPr>
          <p:nvPr>
            <p:custDataLst>
              <p:tags r:id="rId4"/>
            </p:custDataLst>
          </p:nvPr>
        </p:nvSpPr>
        <p:spPr bwMode="gray">
          <a:xfrm>
            <a:off x="7802034" y="233364"/>
            <a:ext cx="3045706" cy="138499"/>
          </a:xfrm>
          <a:prstGeom prst="rect">
            <a:avLst/>
          </a:prstGeom>
          <a:noFill/>
          <a:ln w="9525">
            <a:noFill/>
            <a:miter lim="800000"/>
            <a:headEnd/>
            <a:tailEnd/>
          </a:ln>
          <a:effectLst/>
        </p:spPr>
        <p:txBody>
          <a:bodyPr wrap="none" lIns="0" tIns="0" rIns="0" bIns="0">
            <a:spAutoFit/>
          </a:bodyPr>
          <a:lstStyle/>
          <a:p>
            <a:pPr fontAlgn="base">
              <a:spcBef>
                <a:spcPct val="0"/>
              </a:spcBef>
              <a:spcAft>
                <a:spcPct val="0"/>
              </a:spcAft>
              <a:defRPr/>
            </a:pPr>
            <a:r>
              <a:rPr lang="en-US" sz="900" dirty="0">
                <a:solidFill>
                  <a:srgbClr val="000000"/>
                </a:solidFill>
                <a:cs typeface="Arial" charset="0"/>
              </a:rPr>
              <a:t>Last Modified 4/25/2012 9:22:05 AM Central Standard Time</a:t>
            </a:r>
          </a:p>
        </p:txBody>
      </p:sp>
      <p:sp>
        <p:nvSpPr>
          <p:cNvPr id="7" name="Printed" hidden="1"/>
          <p:cNvSpPr txBox="1">
            <a:spLocks noChangeArrowheads="1"/>
          </p:cNvSpPr>
          <p:nvPr>
            <p:custDataLst>
              <p:tags r:id="rId5"/>
            </p:custDataLst>
          </p:nvPr>
        </p:nvSpPr>
        <p:spPr bwMode="gray">
          <a:xfrm>
            <a:off x="7802034" y="393702"/>
            <a:ext cx="2725105" cy="138499"/>
          </a:xfrm>
          <a:prstGeom prst="rect">
            <a:avLst/>
          </a:prstGeom>
          <a:noFill/>
          <a:ln w="9525">
            <a:noFill/>
            <a:miter lim="800000"/>
            <a:headEnd/>
            <a:tailEnd/>
          </a:ln>
          <a:effectLst/>
        </p:spPr>
        <p:txBody>
          <a:bodyPr wrap="none" lIns="0" tIns="0" rIns="0" bIns="0">
            <a:spAutoFit/>
          </a:bodyPr>
          <a:lstStyle/>
          <a:p>
            <a:pPr fontAlgn="base">
              <a:spcBef>
                <a:spcPct val="0"/>
              </a:spcBef>
              <a:spcAft>
                <a:spcPct val="0"/>
              </a:spcAft>
              <a:defRPr/>
            </a:pPr>
            <a:r>
              <a:rPr lang="en-US" sz="900" dirty="0">
                <a:solidFill>
                  <a:srgbClr val="000000"/>
                </a:solidFill>
                <a:cs typeface="Arial" charset="0"/>
              </a:rPr>
              <a:t>Printed 4/25/2012 8:13:34 AM Central Standard Time</a:t>
            </a:r>
          </a:p>
        </p:txBody>
      </p:sp>
      <p:pic>
        <p:nvPicPr>
          <p:cNvPr id="8" name="TitleBottomBarBW" hidden="1"/>
          <p:cNvPicPr>
            <a:picLocks noChangeAspect="1" noChangeArrowheads="1"/>
          </p:cNvPicPr>
          <p:nvPr>
            <p:custDataLst>
              <p:tags r:id="rId6"/>
            </p:custDataLst>
          </p:nvPr>
        </p:nvPicPr>
        <p:blipFill>
          <a:blip r:embed="rId9" cstate="print"/>
          <a:srcRect/>
          <a:stretch>
            <a:fillRect/>
          </a:stretch>
        </p:blipFill>
        <p:spPr bwMode="gray">
          <a:xfrm>
            <a:off x="9759951" y="6573838"/>
            <a:ext cx="2226733" cy="196850"/>
          </a:xfrm>
          <a:prstGeom prst="rect">
            <a:avLst/>
          </a:prstGeom>
          <a:noFill/>
          <a:ln w="9525">
            <a:noFill/>
            <a:miter lim="800000"/>
            <a:headEnd/>
            <a:tailEnd/>
          </a:ln>
        </p:spPr>
      </p:pic>
      <p:pic>
        <p:nvPicPr>
          <p:cNvPr id="9" name="Picture 5" descr="Army Medicine PowerPoint Cover Footer.png"/>
          <p:cNvPicPr>
            <a:picLocks noChangeAspect="1"/>
          </p:cNvPicPr>
          <p:nvPr userDrawn="1"/>
        </p:nvPicPr>
        <p:blipFill>
          <a:blip r:embed="rId10" cstate="print"/>
          <a:srcRect/>
          <a:stretch>
            <a:fillRect/>
          </a:stretch>
        </p:blipFill>
        <p:spPr bwMode="gray">
          <a:xfrm>
            <a:off x="0" y="5168900"/>
            <a:ext cx="12439651" cy="1841500"/>
          </a:xfrm>
          <a:prstGeom prst="rect">
            <a:avLst/>
          </a:prstGeom>
          <a:noFill/>
          <a:ln w="9525">
            <a:noFill/>
            <a:miter lim="800000"/>
            <a:headEnd/>
            <a:tailEnd/>
          </a:ln>
        </p:spPr>
      </p:pic>
      <p:sp>
        <p:nvSpPr>
          <p:cNvPr id="10" name="Line 18"/>
          <p:cNvSpPr>
            <a:spLocks noChangeShapeType="1"/>
          </p:cNvSpPr>
          <p:nvPr userDrawn="1"/>
        </p:nvSpPr>
        <p:spPr bwMode="gray">
          <a:xfrm>
            <a:off x="1090084" y="3240088"/>
            <a:ext cx="10261600" cy="0"/>
          </a:xfrm>
          <a:prstGeom prst="line">
            <a:avLst/>
          </a:prstGeom>
          <a:noFill/>
          <a:ln w="57150" cmpd="thickThin">
            <a:solidFill>
              <a:srgbClr val="660033"/>
            </a:solidFill>
            <a:round/>
            <a:headEnd/>
            <a:tailEnd/>
          </a:ln>
        </p:spPr>
        <p:txBody>
          <a:bodyPr wrap="none" lIns="88228" tIns="44115" rIns="88228" bIns="44115" anchor="ctr"/>
          <a:lstStyle/>
          <a:p>
            <a:pPr fontAlgn="base">
              <a:spcBef>
                <a:spcPct val="0"/>
              </a:spcBef>
              <a:spcAft>
                <a:spcPct val="0"/>
              </a:spcAft>
              <a:defRPr/>
            </a:pPr>
            <a:endParaRPr lang="en-US" sz="1800" dirty="0">
              <a:solidFill>
                <a:srgbClr val="000000"/>
              </a:solidFill>
              <a:cs typeface="Arial" charset="0"/>
            </a:endParaRPr>
          </a:p>
        </p:txBody>
      </p:sp>
      <p:pic>
        <p:nvPicPr>
          <p:cNvPr id="11" name="Picture 9" descr="PPT Cover Header-01.png"/>
          <p:cNvPicPr>
            <a:picLocks noChangeAspect="1"/>
          </p:cNvPicPr>
          <p:nvPr userDrawn="1"/>
        </p:nvPicPr>
        <p:blipFill>
          <a:blip r:embed="rId11" cstate="print"/>
          <a:srcRect/>
          <a:stretch>
            <a:fillRect/>
          </a:stretch>
        </p:blipFill>
        <p:spPr bwMode="gray">
          <a:xfrm>
            <a:off x="0" y="0"/>
            <a:ext cx="12439651" cy="1824038"/>
          </a:xfrm>
          <a:prstGeom prst="rect">
            <a:avLst/>
          </a:prstGeom>
          <a:noFill/>
          <a:ln w="9525">
            <a:noFill/>
            <a:miter lim="800000"/>
            <a:headEnd/>
            <a:tailEnd/>
          </a:ln>
        </p:spPr>
      </p:pic>
      <p:sp>
        <p:nvSpPr>
          <p:cNvPr id="13314" name="Rectangle 1026"/>
          <p:cNvSpPr>
            <a:spLocks noGrp="1" noChangeArrowheads="1"/>
          </p:cNvSpPr>
          <p:nvPr>
            <p:ph type="ctrTitle"/>
          </p:nvPr>
        </p:nvSpPr>
        <p:spPr>
          <a:xfrm>
            <a:off x="917913" y="2350252"/>
            <a:ext cx="10626153" cy="497261"/>
          </a:xfrm>
        </p:spPr>
        <p:txBody>
          <a:bodyPr/>
          <a:lstStyle>
            <a:lvl1pPr algn="ctr">
              <a:defRPr sz="3300"/>
            </a:lvl1pPr>
          </a:lstStyle>
          <a:p>
            <a:r>
              <a:rPr lang="en-US"/>
              <a:t>Click to edit Master title</a:t>
            </a:r>
          </a:p>
        </p:txBody>
      </p:sp>
      <p:sp>
        <p:nvSpPr>
          <p:cNvPr id="13315" name="Rectangle 1027"/>
          <p:cNvSpPr>
            <a:spLocks noGrp="1" noChangeArrowheads="1"/>
          </p:cNvSpPr>
          <p:nvPr>
            <p:ph type="subTitle" idx="1"/>
          </p:nvPr>
        </p:nvSpPr>
        <p:spPr>
          <a:xfrm>
            <a:off x="2805566" y="3490551"/>
            <a:ext cx="6831407" cy="446230"/>
          </a:xfrm>
        </p:spPr>
        <p:txBody>
          <a:bodyPr>
            <a:spAutoFit/>
          </a:bodyPr>
          <a:lstStyle>
            <a:lvl1pPr algn="ctr">
              <a:defRPr sz="2300" b="1"/>
            </a:lvl1pPr>
          </a:lstStyle>
          <a:p>
            <a:r>
              <a:rPr lang="en-US"/>
              <a:t>Click to edit Master subtitle style</a:t>
            </a:r>
          </a:p>
        </p:txBody>
      </p:sp>
    </p:spTree>
    <p:extLst>
      <p:ext uri="{BB962C8B-B14F-4D97-AF65-F5344CB8AC3E}">
        <p14:creationId xmlns:p14="http://schemas.microsoft.com/office/powerpoint/2010/main" val="2979120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366347"/>
            <a:ext cx="10972800" cy="5034455"/>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26"/>
          <p:cNvSpPr>
            <a:spLocks noGrp="1" noChangeArrowheads="1"/>
          </p:cNvSpPr>
          <p:nvPr>
            <p:ph type="title"/>
          </p:nvPr>
        </p:nvSpPr>
        <p:spPr bwMode="auto">
          <a:xfrm>
            <a:off x="609600" y="272667"/>
            <a:ext cx="10972800" cy="590550"/>
          </a:xfrm>
          <a:prstGeom prst="rect">
            <a:avLst/>
          </a:prstGeom>
          <a:noFill/>
          <a:ln w="9525">
            <a:noFill/>
            <a:miter lim="800000"/>
            <a:headEnd/>
            <a:tailEnd/>
          </a:ln>
        </p:spPr>
        <p:txBody>
          <a:bodyPr vert="horz" wrap="square" lIns="86473" tIns="43237" rIns="86473" bIns="43237" numCol="1" anchor="ctr" anchorCtr="0" compatLnSpc="1">
            <a:prstTxWarp prst="textNoShape">
              <a:avLst/>
            </a:prstTxWarp>
          </a:bodyPr>
          <a:lstStyle/>
          <a:p>
            <a:pPr lvl="0"/>
            <a:r>
              <a:rPr lang="en-US" smtClean="0"/>
              <a:t>Click to edit Master title style</a:t>
            </a:r>
          </a:p>
        </p:txBody>
      </p:sp>
    </p:spTree>
    <p:extLst>
      <p:ext uri="{BB962C8B-B14F-4D97-AF65-F5344CB8AC3E}">
        <p14:creationId xmlns:p14="http://schemas.microsoft.com/office/powerpoint/2010/main" val="9645244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589" y="4406803"/>
            <a:ext cx="10363604" cy="1361777"/>
          </a:xfrm>
        </p:spPr>
        <p:txBody>
          <a:bodyPr anchor="t"/>
          <a:lstStyle>
            <a:lvl1pPr algn="l">
              <a:defRPr sz="3800" b="1" cap="all"/>
            </a:lvl1pPr>
          </a:lstStyle>
          <a:p>
            <a:r>
              <a:rPr lang="en-US" smtClean="0"/>
              <a:t>Click to edit Master title style</a:t>
            </a:r>
            <a:endParaRPr lang="en-US"/>
          </a:p>
        </p:txBody>
      </p:sp>
      <p:sp>
        <p:nvSpPr>
          <p:cNvPr id="3" name="Text Placeholder 2"/>
          <p:cNvSpPr>
            <a:spLocks noGrp="1"/>
          </p:cNvSpPr>
          <p:nvPr>
            <p:ph type="body" idx="1"/>
          </p:nvPr>
        </p:nvSpPr>
        <p:spPr>
          <a:xfrm>
            <a:off x="963589" y="2906613"/>
            <a:ext cx="10363604" cy="1500188"/>
          </a:xfrm>
        </p:spPr>
        <p:txBody>
          <a:bodyPr anchor="b"/>
          <a:lstStyle>
            <a:lvl1pPr marL="0" indent="0">
              <a:buNone/>
              <a:defRPr sz="1900"/>
            </a:lvl1pPr>
            <a:lvl2pPr marL="432364" indent="0">
              <a:buNone/>
              <a:defRPr sz="1700"/>
            </a:lvl2pPr>
            <a:lvl3pPr marL="864728" indent="0">
              <a:buNone/>
              <a:defRPr sz="1500"/>
            </a:lvl3pPr>
            <a:lvl4pPr marL="1297091" indent="0">
              <a:buNone/>
              <a:defRPr sz="1300"/>
            </a:lvl4pPr>
            <a:lvl5pPr marL="1729456" indent="0">
              <a:buNone/>
              <a:defRPr sz="1300"/>
            </a:lvl5pPr>
            <a:lvl6pPr marL="2161819" indent="0">
              <a:buNone/>
              <a:defRPr sz="1300"/>
            </a:lvl6pPr>
            <a:lvl7pPr marL="2594184" indent="0">
              <a:buNone/>
              <a:defRPr sz="1300"/>
            </a:lvl7pPr>
            <a:lvl8pPr marL="3026547" indent="0">
              <a:buNone/>
              <a:defRPr sz="1300"/>
            </a:lvl8pPr>
            <a:lvl9pPr marL="3458912" indent="0">
              <a:buNone/>
              <a:defRPr sz="13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en-US" dirty="0">
                <a:solidFill>
                  <a:srgbClr val="000000"/>
                </a:solidFill>
              </a:rPr>
              <a:t>Slide </a:t>
            </a:r>
            <a:fld id="{F0020509-E74F-4AE2-A414-7E577C91F093}" type="slidenum">
              <a:rPr lang="en-US">
                <a:solidFill>
                  <a:srgbClr val="000000"/>
                </a:solidFill>
              </a:rPr>
              <a:pPr>
                <a:defRPr/>
              </a:pPr>
              <a:t>‹#›</a:t>
            </a:fld>
            <a:r>
              <a:rPr lang="en-US" dirty="0">
                <a:solidFill>
                  <a:srgbClr val="000000"/>
                </a:solidFill>
              </a:rPr>
              <a:t> of  </a:t>
            </a:r>
          </a:p>
        </p:txBody>
      </p:sp>
    </p:spTree>
    <p:extLst>
      <p:ext uri="{BB962C8B-B14F-4D97-AF65-F5344CB8AC3E}">
        <p14:creationId xmlns:p14="http://schemas.microsoft.com/office/powerpoint/2010/main" val="2927521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8797" y="1570138"/>
            <a:ext cx="5390444" cy="4525863"/>
          </a:xfr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2765" y="1570138"/>
            <a:ext cx="5390444" cy="4525863"/>
          </a:xfr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r>
              <a:rPr lang="en-US" dirty="0">
                <a:solidFill>
                  <a:srgbClr val="000000"/>
                </a:solidFill>
              </a:rPr>
              <a:t>Slide </a:t>
            </a:r>
            <a:fld id="{187A4D48-EC95-4219-81A7-0D7F7806930C}" type="slidenum">
              <a:rPr lang="en-US">
                <a:solidFill>
                  <a:srgbClr val="000000"/>
                </a:solidFill>
              </a:rPr>
              <a:pPr>
                <a:defRPr/>
              </a:pPr>
              <a:t>‹#›</a:t>
            </a:fld>
            <a:r>
              <a:rPr lang="en-US" dirty="0">
                <a:solidFill>
                  <a:srgbClr val="000000"/>
                </a:solidFill>
              </a:rPr>
              <a:t> of  </a:t>
            </a:r>
          </a:p>
        </p:txBody>
      </p:sp>
    </p:spTree>
    <p:extLst>
      <p:ext uri="{BB962C8B-B14F-4D97-AF65-F5344CB8AC3E}">
        <p14:creationId xmlns:p14="http://schemas.microsoft.com/office/powerpoint/2010/main" val="76936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794" y="275333"/>
            <a:ext cx="10974413"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794" y="1534421"/>
            <a:ext cx="5388429" cy="639961"/>
          </a:xfrm>
        </p:spPr>
        <p:txBody>
          <a:bodyPr anchor="b"/>
          <a:lstStyle>
            <a:lvl1pPr marL="0" indent="0">
              <a:buNone/>
              <a:defRPr sz="2300" b="1"/>
            </a:lvl1pPr>
            <a:lvl2pPr marL="432364" indent="0">
              <a:buNone/>
              <a:defRPr sz="1900" b="1"/>
            </a:lvl2pPr>
            <a:lvl3pPr marL="864728" indent="0">
              <a:buNone/>
              <a:defRPr sz="1700" b="1"/>
            </a:lvl3pPr>
            <a:lvl4pPr marL="1297091" indent="0">
              <a:buNone/>
              <a:defRPr sz="1500" b="1"/>
            </a:lvl4pPr>
            <a:lvl5pPr marL="1729456" indent="0">
              <a:buNone/>
              <a:defRPr sz="1500" b="1"/>
            </a:lvl5pPr>
            <a:lvl6pPr marL="2161819" indent="0">
              <a:buNone/>
              <a:defRPr sz="1500" b="1"/>
            </a:lvl6pPr>
            <a:lvl7pPr marL="2594184" indent="0">
              <a:buNone/>
              <a:defRPr sz="1500" b="1"/>
            </a:lvl7pPr>
            <a:lvl8pPr marL="3026547" indent="0">
              <a:buNone/>
              <a:defRPr sz="1500" b="1"/>
            </a:lvl8pPr>
            <a:lvl9pPr marL="3458912" indent="0">
              <a:buNone/>
              <a:defRPr sz="1500" b="1"/>
            </a:lvl9pPr>
          </a:lstStyle>
          <a:p>
            <a:pPr lvl="0"/>
            <a:r>
              <a:rPr lang="en-US" smtClean="0"/>
              <a:t>Click to edit Master text styles</a:t>
            </a:r>
          </a:p>
        </p:txBody>
      </p:sp>
      <p:sp>
        <p:nvSpPr>
          <p:cNvPr id="4" name="Content Placeholder 3"/>
          <p:cNvSpPr>
            <a:spLocks noGrp="1"/>
          </p:cNvSpPr>
          <p:nvPr>
            <p:ph sz="half" idx="2"/>
          </p:nvPr>
        </p:nvSpPr>
        <p:spPr>
          <a:xfrm>
            <a:off x="608794" y="2174380"/>
            <a:ext cx="5388429" cy="3951386"/>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765" y="1534421"/>
            <a:ext cx="5390444" cy="639961"/>
          </a:xfrm>
        </p:spPr>
        <p:txBody>
          <a:bodyPr anchor="b"/>
          <a:lstStyle>
            <a:lvl1pPr marL="0" indent="0">
              <a:buNone/>
              <a:defRPr sz="2300" b="1"/>
            </a:lvl1pPr>
            <a:lvl2pPr marL="432364" indent="0">
              <a:buNone/>
              <a:defRPr sz="1900" b="1"/>
            </a:lvl2pPr>
            <a:lvl3pPr marL="864728" indent="0">
              <a:buNone/>
              <a:defRPr sz="1700" b="1"/>
            </a:lvl3pPr>
            <a:lvl4pPr marL="1297091" indent="0">
              <a:buNone/>
              <a:defRPr sz="1500" b="1"/>
            </a:lvl4pPr>
            <a:lvl5pPr marL="1729456" indent="0">
              <a:buNone/>
              <a:defRPr sz="1500" b="1"/>
            </a:lvl5pPr>
            <a:lvl6pPr marL="2161819" indent="0">
              <a:buNone/>
              <a:defRPr sz="1500" b="1"/>
            </a:lvl6pPr>
            <a:lvl7pPr marL="2594184" indent="0">
              <a:buNone/>
              <a:defRPr sz="1500" b="1"/>
            </a:lvl7pPr>
            <a:lvl8pPr marL="3026547" indent="0">
              <a:buNone/>
              <a:defRPr sz="1500" b="1"/>
            </a:lvl8pPr>
            <a:lvl9pPr marL="3458912" indent="0">
              <a:buNone/>
              <a:defRPr sz="1500" b="1"/>
            </a:lvl9pPr>
          </a:lstStyle>
          <a:p>
            <a:pPr lvl="0"/>
            <a:r>
              <a:rPr lang="en-US" smtClean="0"/>
              <a:t>Click to edit Master text styles</a:t>
            </a:r>
          </a:p>
        </p:txBody>
      </p:sp>
      <p:sp>
        <p:nvSpPr>
          <p:cNvPr id="6" name="Content Placeholder 5"/>
          <p:cNvSpPr>
            <a:spLocks noGrp="1"/>
          </p:cNvSpPr>
          <p:nvPr>
            <p:ph sz="quarter" idx="4"/>
          </p:nvPr>
        </p:nvSpPr>
        <p:spPr>
          <a:xfrm>
            <a:off x="6192765" y="2174380"/>
            <a:ext cx="5390444" cy="3951386"/>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r>
              <a:rPr lang="en-US" dirty="0">
                <a:solidFill>
                  <a:srgbClr val="000000"/>
                </a:solidFill>
              </a:rPr>
              <a:t>Slide </a:t>
            </a:r>
            <a:fld id="{6AB16B52-4163-4828-A8F8-83B12A0312B0}" type="slidenum">
              <a:rPr lang="en-US">
                <a:solidFill>
                  <a:srgbClr val="000000"/>
                </a:solidFill>
              </a:rPr>
              <a:pPr>
                <a:defRPr/>
              </a:pPr>
              <a:t>‹#›</a:t>
            </a:fld>
            <a:r>
              <a:rPr lang="en-US" dirty="0">
                <a:solidFill>
                  <a:srgbClr val="000000"/>
                </a:solidFill>
              </a:rPr>
              <a:t> of  </a:t>
            </a:r>
          </a:p>
        </p:txBody>
      </p:sp>
    </p:spTree>
    <p:extLst>
      <p:ext uri="{BB962C8B-B14F-4D97-AF65-F5344CB8AC3E}">
        <p14:creationId xmlns:p14="http://schemas.microsoft.com/office/powerpoint/2010/main" val="2258723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pPr>
              <a:defRPr/>
            </a:pPr>
            <a:r>
              <a:rPr lang="en-US" dirty="0">
                <a:solidFill>
                  <a:srgbClr val="000000"/>
                </a:solidFill>
              </a:rPr>
              <a:t>Slide </a:t>
            </a:r>
            <a:fld id="{49F3F155-8C6E-4F50-AB89-A15ACB292CCB}" type="slidenum">
              <a:rPr lang="en-US">
                <a:solidFill>
                  <a:srgbClr val="000000"/>
                </a:solidFill>
              </a:rPr>
              <a:pPr>
                <a:defRPr/>
              </a:pPr>
              <a:t>‹#›</a:t>
            </a:fld>
            <a:r>
              <a:rPr lang="en-US" dirty="0">
                <a:solidFill>
                  <a:srgbClr val="000000"/>
                </a:solidFill>
              </a:rPr>
              <a:t> of  </a:t>
            </a:r>
          </a:p>
        </p:txBody>
      </p:sp>
    </p:spTree>
    <p:extLst>
      <p:ext uri="{BB962C8B-B14F-4D97-AF65-F5344CB8AC3E}">
        <p14:creationId xmlns:p14="http://schemas.microsoft.com/office/powerpoint/2010/main" val="3722161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en-US" dirty="0">
                <a:solidFill>
                  <a:srgbClr val="000000"/>
                </a:solidFill>
              </a:rPr>
              <a:t>Slide </a:t>
            </a:r>
            <a:fld id="{F3129455-E914-46CE-B69E-56A439E71B07}" type="slidenum">
              <a:rPr lang="en-US">
                <a:solidFill>
                  <a:srgbClr val="000000"/>
                </a:solidFill>
              </a:rPr>
              <a:pPr>
                <a:defRPr/>
              </a:pPr>
              <a:t>‹#›</a:t>
            </a:fld>
            <a:r>
              <a:rPr lang="en-US" dirty="0">
                <a:solidFill>
                  <a:srgbClr val="000000"/>
                </a:solidFill>
              </a:rPr>
              <a:t> of  </a:t>
            </a:r>
          </a:p>
        </p:txBody>
      </p:sp>
    </p:spTree>
    <p:extLst>
      <p:ext uri="{BB962C8B-B14F-4D97-AF65-F5344CB8AC3E}">
        <p14:creationId xmlns:p14="http://schemas.microsoft.com/office/powerpoint/2010/main" val="3287248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795" y="272358"/>
            <a:ext cx="4011587" cy="1162347"/>
          </a:xfrm>
        </p:spPr>
        <p:txBody>
          <a:bodyPr anchor="b"/>
          <a:lstStyle>
            <a:lvl1pPr algn="l">
              <a:defRPr sz="1900" b="1"/>
            </a:lvl1pPr>
          </a:lstStyle>
          <a:p>
            <a:r>
              <a:rPr lang="en-US" smtClean="0"/>
              <a:t>Click to edit Master title style</a:t>
            </a:r>
            <a:endParaRPr lang="en-US"/>
          </a:p>
        </p:txBody>
      </p:sp>
      <p:sp>
        <p:nvSpPr>
          <p:cNvPr id="3" name="Content Placeholder 2"/>
          <p:cNvSpPr>
            <a:spLocks noGrp="1"/>
          </p:cNvSpPr>
          <p:nvPr>
            <p:ph idx="1"/>
          </p:nvPr>
        </p:nvSpPr>
        <p:spPr>
          <a:xfrm>
            <a:off x="4767540" y="272356"/>
            <a:ext cx="6815667" cy="5853410"/>
          </a:xfrm>
        </p:spPr>
        <p:txBody>
          <a:bodyPr/>
          <a:lstStyle>
            <a:lvl1pPr>
              <a:defRPr sz="3000"/>
            </a:lvl1pPr>
            <a:lvl2pPr>
              <a:defRPr sz="2600"/>
            </a:lvl2pPr>
            <a:lvl3pPr>
              <a:defRPr sz="23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8795" y="1434705"/>
            <a:ext cx="4011587" cy="4691063"/>
          </a:xfrm>
        </p:spPr>
        <p:txBody>
          <a:bodyPr/>
          <a:lstStyle>
            <a:lvl1pPr marL="0" indent="0">
              <a:buNone/>
              <a:defRPr sz="1300"/>
            </a:lvl1pPr>
            <a:lvl2pPr marL="432364" indent="0">
              <a:buNone/>
              <a:defRPr sz="1100"/>
            </a:lvl2pPr>
            <a:lvl3pPr marL="864728" indent="0">
              <a:buNone/>
              <a:defRPr sz="900"/>
            </a:lvl3pPr>
            <a:lvl4pPr marL="1297091" indent="0">
              <a:buNone/>
              <a:defRPr sz="900"/>
            </a:lvl4pPr>
            <a:lvl5pPr marL="1729456" indent="0">
              <a:buNone/>
              <a:defRPr sz="900"/>
            </a:lvl5pPr>
            <a:lvl6pPr marL="2161819" indent="0">
              <a:buNone/>
              <a:defRPr sz="900"/>
            </a:lvl6pPr>
            <a:lvl7pPr marL="2594184" indent="0">
              <a:buNone/>
              <a:defRPr sz="900"/>
            </a:lvl7pPr>
            <a:lvl8pPr marL="3026547" indent="0">
              <a:buNone/>
              <a:defRPr sz="900"/>
            </a:lvl8pPr>
            <a:lvl9pPr marL="3458912"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US" dirty="0" smtClean="0">
                <a:solidFill>
                  <a:srgbClr val="000000"/>
                </a:solidFill>
              </a:rPr>
              <a:t>Slide </a:t>
            </a:r>
            <a:fld id="{8F5CA627-8E0D-452B-A3A0-2175543B1BB6}" type="slidenum">
              <a:rPr lang="en-US" smtClean="0">
                <a:solidFill>
                  <a:srgbClr val="000000"/>
                </a:solidFill>
              </a:rPr>
              <a:pPr>
                <a:defRPr/>
              </a:pPr>
              <a:t>‹#›</a:t>
            </a:fld>
            <a:r>
              <a:rPr lang="en-US" dirty="0" smtClean="0">
                <a:solidFill>
                  <a:srgbClr val="000000"/>
                </a:solidFill>
              </a:rPr>
              <a:t> of 5  </a:t>
            </a:r>
            <a:endParaRPr lang="en-US" dirty="0">
              <a:solidFill>
                <a:srgbClr val="000000"/>
              </a:solidFill>
            </a:endParaRPr>
          </a:p>
        </p:txBody>
      </p:sp>
    </p:spTree>
    <p:extLst>
      <p:ext uri="{BB962C8B-B14F-4D97-AF65-F5344CB8AC3E}">
        <p14:creationId xmlns:p14="http://schemas.microsoft.com/office/powerpoint/2010/main" val="1091336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8811" y="4801197"/>
            <a:ext cx="7315603" cy="565547"/>
          </a:xfrm>
        </p:spPr>
        <p:txBody>
          <a:bodyPr anchor="b"/>
          <a:lstStyle>
            <a:lvl1pPr algn="l">
              <a:defRPr sz="1900" b="1"/>
            </a:lvl1pPr>
          </a:lstStyle>
          <a:p>
            <a:r>
              <a:rPr lang="en-US" smtClean="0"/>
              <a:t>Click to edit Master title style</a:t>
            </a:r>
            <a:endParaRPr lang="en-US"/>
          </a:p>
        </p:txBody>
      </p:sp>
      <p:sp>
        <p:nvSpPr>
          <p:cNvPr id="3" name="Picture Placeholder 2"/>
          <p:cNvSpPr>
            <a:spLocks noGrp="1"/>
          </p:cNvSpPr>
          <p:nvPr>
            <p:ph type="pic" idx="1"/>
          </p:nvPr>
        </p:nvSpPr>
        <p:spPr>
          <a:xfrm>
            <a:off x="2388811" y="613172"/>
            <a:ext cx="7315603" cy="4115098"/>
          </a:xfrm>
        </p:spPr>
        <p:txBody>
          <a:bodyPr/>
          <a:lstStyle>
            <a:lvl1pPr marL="0" indent="0">
              <a:buNone/>
              <a:defRPr sz="3000"/>
            </a:lvl1pPr>
            <a:lvl2pPr marL="432364" indent="0">
              <a:buNone/>
              <a:defRPr sz="2600"/>
            </a:lvl2pPr>
            <a:lvl3pPr marL="864728" indent="0">
              <a:buNone/>
              <a:defRPr sz="2300"/>
            </a:lvl3pPr>
            <a:lvl4pPr marL="1297091" indent="0">
              <a:buNone/>
              <a:defRPr sz="1900"/>
            </a:lvl4pPr>
            <a:lvl5pPr marL="1729456" indent="0">
              <a:buNone/>
              <a:defRPr sz="1900"/>
            </a:lvl5pPr>
            <a:lvl6pPr marL="2161819" indent="0">
              <a:buNone/>
              <a:defRPr sz="1900"/>
            </a:lvl6pPr>
            <a:lvl7pPr marL="2594184" indent="0">
              <a:buNone/>
              <a:defRPr sz="1900"/>
            </a:lvl7pPr>
            <a:lvl8pPr marL="3026547" indent="0">
              <a:buNone/>
              <a:defRPr sz="1900"/>
            </a:lvl8pPr>
            <a:lvl9pPr marL="3458912" indent="0">
              <a:buNone/>
              <a:defRPr sz="1900"/>
            </a:lvl9pPr>
          </a:lstStyle>
          <a:p>
            <a:pPr lvl="0"/>
            <a:endParaRPr lang="en-US" noProof="0" dirty="0" smtClean="0"/>
          </a:p>
        </p:txBody>
      </p:sp>
      <p:sp>
        <p:nvSpPr>
          <p:cNvPr id="4" name="Text Placeholder 3"/>
          <p:cNvSpPr>
            <a:spLocks noGrp="1"/>
          </p:cNvSpPr>
          <p:nvPr>
            <p:ph type="body" sz="half" idx="2"/>
          </p:nvPr>
        </p:nvSpPr>
        <p:spPr>
          <a:xfrm>
            <a:off x="2388811" y="5366744"/>
            <a:ext cx="7315603" cy="805161"/>
          </a:xfrm>
        </p:spPr>
        <p:txBody>
          <a:bodyPr/>
          <a:lstStyle>
            <a:lvl1pPr marL="0" indent="0">
              <a:buNone/>
              <a:defRPr sz="1300"/>
            </a:lvl1pPr>
            <a:lvl2pPr marL="432364" indent="0">
              <a:buNone/>
              <a:defRPr sz="1100"/>
            </a:lvl2pPr>
            <a:lvl3pPr marL="864728" indent="0">
              <a:buNone/>
              <a:defRPr sz="900"/>
            </a:lvl3pPr>
            <a:lvl4pPr marL="1297091" indent="0">
              <a:buNone/>
              <a:defRPr sz="900"/>
            </a:lvl4pPr>
            <a:lvl5pPr marL="1729456" indent="0">
              <a:buNone/>
              <a:defRPr sz="900"/>
            </a:lvl5pPr>
            <a:lvl6pPr marL="2161819" indent="0">
              <a:buNone/>
              <a:defRPr sz="900"/>
            </a:lvl6pPr>
            <a:lvl7pPr marL="2594184" indent="0">
              <a:buNone/>
              <a:defRPr sz="900"/>
            </a:lvl7pPr>
            <a:lvl8pPr marL="3026547" indent="0">
              <a:buNone/>
              <a:defRPr sz="900"/>
            </a:lvl8pPr>
            <a:lvl9pPr marL="3458912"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US" dirty="0">
                <a:solidFill>
                  <a:srgbClr val="000000"/>
                </a:solidFill>
              </a:rPr>
              <a:t>Slide </a:t>
            </a:r>
            <a:fld id="{B82FACF0-31DE-437C-9071-B351DCEFECDB}" type="slidenum">
              <a:rPr lang="en-US">
                <a:solidFill>
                  <a:srgbClr val="000000"/>
                </a:solidFill>
              </a:rPr>
              <a:pPr>
                <a:defRPr/>
              </a:pPr>
              <a:t>‹#›</a:t>
            </a:fld>
            <a:r>
              <a:rPr lang="en-US" dirty="0">
                <a:solidFill>
                  <a:srgbClr val="000000"/>
                </a:solidFill>
              </a:rPr>
              <a:t> of  </a:t>
            </a:r>
          </a:p>
        </p:txBody>
      </p:sp>
    </p:spTree>
    <p:extLst>
      <p:ext uri="{BB962C8B-B14F-4D97-AF65-F5344CB8AC3E}">
        <p14:creationId xmlns:p14="http://schemas.microsoft.com/office/powerpoint/2010/main" val="1700184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r>
              <a:rPr lang="en-US" dirty="0">
                <a:solidFill>
                  <a:srgbClr val="000000"/>
                </a:solidFill>
              </a:rPr>
              <a:t>Slide </a:t>
            </a:r>
            <a:fld id="{31DD35F3-0C03-4D6A-8F3A-D3A4A9C775FE}" type="slidenum">
              <a:rPr lang="en-US">
                <a:solidFill>
                  <a:srgbClr val="000000"/>
                </a:solidFill>
              </a:rPr>
              <a:pPr>
                <a:defRPr/>
              </a:pPr>
              <a:t>‹#›</a:t>
            </a:fld>
            <a:r>
              <a:rPr lang="en-US" dirty="0">
                <a:solidFill>
                  <a:srgbClr val="000000"/>
                </a:solidFill>
              </a:rPr>
              <a:t> of  </a:t>
            </a:r>
          </a:p>
        </p:txBody>
      </p:sp>
    </p:spTree>
    <p:extLst>
      <p:ext uri="{BB962C8B-B14F-4D97-AF65-F5344CB8AC3E}">
        <p14:creationId xmlns:p14="http://schemas.microsoft.com/office/powerpoint/2010/main" val="1122491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3"/>
          <p:cNvSpPr>
            <a:spLocks noGrp="1" noChangeArrowheads="1"/>
          </p:cNvSpPr>
          <p:nvPr>
            <p:ph type="body" idx="1"/>
          </p:nvPr>
        </p:nvSpPr>
        <p:spPr bwMode="auto">
          <a:xfrm>
            <a:off x="609600" y="1570038"/>
            <a:ext cx="10972800" cy="4525962"/>
          </a:xfrm>
          <a:prstGeom prst="rect">
            <a:avLst/>
          </a:prstGeom>
          <a:noFill/>
          <a:ln w="9525">
            <a:noFill/>
            <a:miter lim="800000"/>
            <a:headEnd/>
            <a:tailEnd/>
          </a:ln>
        </p:spPr>
        <p:txBody>
          <a:bodyPr vert="horz" wrap="square" lIns="91395" tIns="45697" rIns="91395" bIns="4569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8784169" y="6589714"/>
            <a:ext cx="1570567" cy="339725"/>
          </a:xfrm>
          <a:prstGeom prst="rect">
            <a:avLst/>
          </a:prstGeom>
          <a:noFill/>
          <a:ln w="9525">
            <a:noFill/>
            <a:miter lim="800000"/>
            <a:headEnd/>
            <a:tailEnd/>
          </a:ln>
          <a:effectLst/>
        </p:spPr>
        <p:txBody>
          <a:bodyPr vert="horz" wrap="square" lIns="91395" tIns="45697" rIns="91395" bIns="45697" numCol="1" anchor="t" anchorCtr="0" compatLnSpc="1">
            <a:prstTxWarp prst="textNoShape">
              <a:avLst/>
            </a:prstTxWarp>
          </a:bodyPr>
          <a:lstStyle>
            <a:lvl1pPr algn="r">
              <a:defRPr sz="1100">
                <a:latin typeface="Arial" charset="0"/>
                <a:cs typeface="+mn-cs"/>
              </a:defRPr>
            </a:lvl1pPr>
          </a:lstStyle>
          <a:p>
            <a:pPr fontAlgn="base">
              <a:spcBef>
                <a:spcPct val="0"/>
              </a:spcBef>
              <a:spcAft>
                <a:spcPct val="0"/>
              </a:spcAft>
              <a:defRPr/>
            </a:pPr>
            <a:r>
              <a:rPr lang="en-US" dirty="0">
                <a:solidFill>
                  <a:srgbClr val="000000"/>
                </a:solidFill>
              </a:rPr>
              <a:t>Slide </a:t>
            </a:r>
            <a:fld id="{F663864F-BF15-491D-9E2D-ACB313182BFB}" type="slidenum">
              <a:rPr lang="en-US">
                <a:solidFill>
                  <a:srgbClr val="000000"/>
                </a:solidFill>
              </a:rPr>
              <a:pPr fontAlgn="base">
                <a:spcBef>
                  <a:spcPct val="0"/>
                </a:spcBef>
                <a:spcAft>
                  <a:spcPct val="0"/>
                </a:spcAft>
                <a:defRPr/>
              </a:pPr>
              <a:t>‹#›</a:t>
            </a:fld>
            <a:r>
              <a:rPr lang="en-US" dirty="0">
                <a:solidFill>
                  <a:srgbClr val="000000"/>
                </a:solidFill>
              </a:rPr>
              <a:t> of  </a:t>
            </a:r>
          </a:p>
        </p:txBody>
      </p:sp>
      <p:sp>
        <p:nvSpPr>
          <p:cNvPr id="1049" name="Rectangle 25"/>
          <p:cNvSpPr>
            <a:spLocks noChangeArrowheads="1"/>
          </p:cNvSpPr>
          <p:nvPr/>
        </p:nvSpPr>
        <p:spPr bwMode="auto">
          <a:xfrm>
            <a:off x="3102596" y="80963"/>
            <a:ext cx="5969876" cy="379706"/>
          </a:xfrm>
          <a:prstGeom prst="rect">
            <a:avLst/>
          </a:prstGeom>
          <a:noFill/>
          <a:ln w="9525">
            <a:noFill/>
            <a:miter lim="800000"/>
            <a:headEnd/>
            <a:tailEnd/>
          </a:ln>
          <a:effectLst/>
        </p:spPr>
        <p:txBody>
          <a:bodyPr wrap="none" lIns="86473" tIns="43237" rIns="86473" bIns="43237">
            <a:spAutoFit/>
          </a:bodyPr>
          <a:lstStyle/>
          <a:p>
            <a:pPr algn="ctr" defTabSz="914270" fontAlgn="base">
              <a:spcBef>
                <a:spcPct val="0"/>
              </a:spcBef>
              <a:spcAft>
                <a:spcPct val="0"/>
              </a:spcAft>
              <a:defRPr/>
            </a:pPr>
            <a:r>
              <a:rPr lang="en-US" sz="1900" b="1" dirty="0">
                <a:solidFill>
                  <a:srgbClr val="660033"/>
                </a:solidFill>
                <a:cs typeface="Arial" charset="0"/>
              </a:rPr>
              <a:t>Select SLIDE MASTER to Insert Briefing Title Here</a:t>
            </a:r>
          </a:p>
        </p:txBody>
      </p:sp>
      <p:sp>
        <p:nvSpPr>
          <p:cNvPr id="3077" name="Rectangle 26"/>
          <p:cNvSpPr>
            <a:spLocks noGrp="1" noChangeArrowheads="1"/>
          </p:cNvSpPr>
          <p:nvPr>
            <p:ph type="title"/>
          </p:nvPr>
        </p:nvSpPr>
        <p:spPr bwMode="auto">
          <a:xfrm>
            <a:off x="609600" y="598488"/>
            <a:ext cx="10972800" cy="590550"/>
          </a:xfrm>
          <a:prstGeom prst="rect">
            <a:avLst/>
          </a:prstGeom>
          <a:noFill/>
          <a:ln w="9525">
            <a:noFill/>
            <a:miter lim="800000"/>
            <a:headEnd/>
            <a:tailEnd/>
          </a:ln>
        </p:spPr>
        <p:txBody>
          <a:bodyPr vert="horz" wrap="square" lIns="86473" tIns="43237" rIns="86473" bIns="43237" numCol="1" anchor="ctr" anchorCtr="0" compatLnSpc="1">
            <a:prstTxWarp prst="textNoShape">
              <a:avLst/>
            </a:prstTxWarp>
          </a:bodyPr>
          <a:lstStyle/>
          <a:p>
            <a:pPr lvl="0"/>
            <a:r>
              <a:rPr lang="en-US" smtClean="0"/>
              <a:t>Click to edit Master title style</a:t>
            </a:r>
          </a:p>
        </p:txBody>
      </p:sp>
      <p:sp>
        <p:nvSpPr>
          <p:cNvPr id="1052" name="Rectangle 28"/>
          <p:cNvSpPr>
            <a:spLocks noChangeArrowheads="1"/>
          </p:cNvSpPr>
          <p:nvPr/>
        </p:nvSpPr>
        <p:spPr bwMode="auto">
          <a:xfrm>
            <a:off x="10778069" y="6532564"/>
            <a:ext cx="1333500" cy="338137"/>
          </a:xfrm>
          <a:prstGeom prst="rect">
            <a:avLst/>
          </a:prstGeom>
          <a:noFill/>
          <a:ln w="9525">
            <a:noFill/>
            <a:miter lim="800000"/>
            <a:headEnd/>
            <a:tailEnd/>
          </a:ln>
          <a:effectLst/>
        </p:spPr>
        <p:txBody>
          <a:bodyPr lIns="91344" tIns="45672" rIns="91344" bIns="45672" anchor="ctr"/>
          <a:lstStyle/>
          <a:p>
            <a:pPr algn="r" defTabSz="914270" fontAlgn="base">
              <a:spcBef>
                <a:spcPct val="0"/>
              </a:spcBef>
              <a:spcAft>
                <a:spcPct val="0"/>
              </a:spcAft>
              <a:defRPr/>
            </a:pPr>
            <a:fld id="{A4B8ACAB-256A-46BA-9DD2-D9DA2188249D}" type="datetime5">
              <a:rPr lang="en-US" sz="900">
                <a:solidFill>
                  <a:srgbClr val="000000"/>
                </a:solidFill>
                <a:cs typeface="Arial" charset="0"/>
              </a:rPr>
              <a:pPr algn="r" defTabSz="914270" fontAlgn="base">
                <a:spcBef>
                  <a:spcPct val="0"/>
                </a:spcBef>
                <a:spcAft>
                  <a:spcPct val="0"/>
                </a:spcAft>
                <a:defRPr/>
              </a:pPr>
              <a:t>13-Apr-16</a:t>
            </a:fld>
            <a:endParaRPr lang="en-US" sz="900" dirty="0">
              <a:solidFill>
                <a:srgbClr val="000000"/>
              </a:solidFill>
              <a:cs typeface="Arial" charset="0"/>
            </a:endParaRPr>
          </a:p>
        </p:txBody>
      </p:sp>
      <p:sp>
        <p:nvSpPr>
          <p:cNvPr id="1053" name="Rectangle 29"/>
          <p:cNvSpPr>
            <a:spLocks noChangeArrowheads="1"/>
          </p:cNvSpPr>
          <p:nvPr/>
        </p:nvSpPr>
        <p:spPr bwMode="auto">
          <a:xfrm>
            <a:off x="2120" y="6637339"/>
            <a:ext cx="3245989" cy="210429"/>
          </a:xfrm>
          <a:prstGeom prst="rect">
            <a:avLst/>
          </a:prstGeom>
          <a:noFill/>
          <a:ln w="9525">
            <a:noFill/>
            <a:miter lim="800000"/>
            <a:headEnd/>
            <a:tailEnd/>
          </a:ln>
          <a:effectLst/>
        </p:spPr>
        <p:txBody>
          <a:bodyPr wrap="none" lIns="86473" tIns="43237" rIns="86473" bIns="43237">
            <a:spAutoFit/>
          </a:bodyPr>
          <a:lstStyle/>
          <a:p>
            <a:pPr defTabSz="914270" fontAlgn="base">
              <a:spcBef>
                <a:spcPct val="0"/>
              </a:spcBef>
              <a:spcAft>
                <a:spcPct val="0"/>
              </a:spcAft>
              <a:defRPr/>
            </a:pPr>
            <a:r>
              <a:rPr lang="en-US" sz="800" b="1" dirty="0">
                <a:solidFill>
                  <a:srgbClr val="000000"/>
                </a:solidFill>
                <a:cs typeface="Arial" charset="0"/>
              </a:rPr>
              <a:t>Name/Office Symbol/(703) XXX-XXX (DSN XXX) / email address</a:t>
            </a:r>
          </a:p>
        </p:txBody>
      </p:sp>
      <p:pic>
        <p:nvPicPr>
          <p:cNvPr id="3080" name="Picture 2"/>
          <p:cNvPicPr>
            <a:picLocks noChangeAspect="1" noChangeArrowheads="1"/>
          </p:cNvPicPr>
          <p:nvPr/>
        </p:nvPicPr>
        <p:blipFill>
          <a:blip r:embed="rId14" cstate="print"/>
          <a:srcRect r="9091"/>
          <a:stretch>
            <a:fillRect/>
          </a:stretch>
        </p:blipFill>
        <p:spPr bwMode="auto">
          <a:xfrm>
            <a:off x="0" y="6650038"/>
            <a:ext cx="12192000" cy="214312"/>
          </a:xfrm>
          <a:prstGeom prst="rect">
            <a:avLst/>
          </a:prstGeom>
          <a:noFill/>
          <a:ln w="9525">
            <a:noFill/>
            <a:miter lim="800000"/>
            <a:headEnd/>
            <a:tailEnd/>
          </a:ln>
        </p:spPr>
      </p:pic>
      <p:pic>
        <p:nvPicPr>
          <p:cNvPr id="3081" name="Picture 10" descr="PowerPoint SubPage notag-13.png"/>
          <p:cNvPicPr>
            <a:picLocks noChangeAspect="1"/>
          </p:cNvPicPr>
          <p:nvPr/>
        </p:nvPicPr>
        <p:blipFill>
          <a:blip r:embed="rId15" cstate="print"/>
          <a:srcRect/>
          <a:stretch>
            <a:fillRect/>
          </a:stretch>
        </p:blipFill>
        <p:spPr bwMode="auto">
          <a:xfrm>
            <a:off x="0" y="0"/>
            <a:ext cx="12192000" cy="908050"/>
          </a:xfrm>
          <a:prstGeom prst="rect">
            <a:avLst/>
          </a:prstGeom>
          <a:noFill/>
          <a:ln w="9525">
            <a:noFill/>
            <a:miter lim="800000"/>
            <a:headEnd/>
            <a:tailEnd/>
          </a:ln>
        </p:spPr>
      </p:pic>
    </p:spTree>
    <p:extLst>
      <p:ext uri="{BB962C8B-B14F-4D97-AF65-F5344CB8AC3E}">
        <p14:creationId xmlns:p14="http://schemas.microsoft.com/office/powerpoint/2010/main" val="38352033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dt="0"/>
  <p:txStyles>
    <p:titleStyle>
      <a:lvl1pPr algn="ctr" rtl="0" eaLnBrk="0" fontAlgn="base" hangingPunct="0">
        <a:spcBef>
          <a:spcPct val="0"/>
        </a:spcBef>
        <a:spcAft>
          <a:spcPct val="0"/>
        </a:spcAft>
        <a:defRPr sz="3000" b="1">
          <a:solidFill>
            <a:srgbClr val="660033"/>
          </a:solidFill>
          <a:latin typeface="+mj-lt"/>
          <a:ea typeface="+mj-ea"/>
          <a:cs typeface="+mj-cs"/>
        </a:defRPr>
      </a:lvl1pPr>
      <a:lvl2pPr algn="ctr" rtl="0" eaLnBrk="0" fontAlgn="base" hangingPunct="0">
        <a:spcBef>
          <a:spcPct val="0"/>
        </a:spcBef>
        <a:spcAft>
          <a:spcPct val="0"/>
        </a:spcAft>
        <a:defRPr sz="3000" b="1">
          <a:solidFill>
            <a:srgbClr val="660033"/>
          </a:solidFill>
          <a:latin typeface="Arial" charset="0"/>
        </a:defRPr>
      </a:lvl2pPr>
      <a:lvl3pPr algn="ctr" rtl="0" eaLnBrk="0" fontAlgn="base" hangingPunct="0">
        <a:spcBef>
          <a:spcPct val="0"/>
        </a:spcBef>
        <a:spcAft>
          <a:spcPct val="0"/>
        </a:spcAft>
        <a:defRPr sz="3000" b="1">
          <a:solidFill>
            <a:srgbClr val="660033"/>
          </a:solidFill>
          <a:latin typeface="Arial" charset="0"/>
        </a:defRPr>
      </a:lvl3pPr>
      <a:lvl4pPr algn="ctr" rtl="0" eaLnBrk="0" fontAlgn="base" hangingPunct="0">
        <a:spcBef>
          <a:spcPct val="0"/>
        </a:spcBef>
        <a:spcAft>
          <a:spcPct val="0"/>
        </a:spcAft>
        <a:defRPr sz="3000" b="1">
          <a:solidFill>
            <a:srgbClr val="660033"/>
          </a:solidFill>
          <a:latin typeface="Arial" charset="0"/>
        </a:defRPr>
      </a:lvl4pPr>
      <a:lvl5pPr algn="ctr" rtl="0" eaLnBrk="0" fontAlgn="base" hangingPunct="0">
        <a:spcBef>
          <a:spcPct val="0"/>
        </a:spcBef>
        <a:spcAft>
          <a:spcPct val="0"/>
        </a:spcAft>
        <a:defRPr sz="3000" b="1">
          <a:solidFill>
            <a:srgbClr val="660033"/>
          </a:solidFill>
          <a:latin typeface="Arial" charset="0"/>
        </a:defRPr>
      </a:lvl5pPr>
      <a:lvl6pPr marL="432364" algn="ctr" defTabSz="914270" rtl="0" fontAlgn="base">
        <a:spcBef>
          <a:spcPct val="0"/>
        </a:spcBef>
        <a:spcAft>
          <a:spcPct val="0"/>
        </a:spcAft>
        <a:defRPr sz="3000" b="1">
          <a:solidFill>
            <a:srgbClr val="660033"/>
          </a:solidFill>
          <a:latin typeface="Arial" charset="0"/>
        </a:defRPr>
      </a:lvl6pPr>
      <a:lvl7pPr marL="864728" algn="ctr" defTabSz="914270" rtl="0" fontAlgn="base">
        <a:spcBef>
          <a:spcPct val="0"/>
        </a:spcBef>
        <a:spcAft>
          <a:spcPct val="0"/>
        </a:spcAft>
        <a:defRPr sz="3000" b="1">
          <a:solidFill>
            <a:srgbClr val="660033"/>
          </a:solidFill>
          <a:latin typeface="Arial" charset="0"/>
        </a:defRPr>
      </a:lvl7pPr>
      <a:lvl8pPr marL="1297091" algn="ctr" defTabSz="914270" rtl="0" fontAlgn="base">
        <a:spcBef>
          <a:spcPct val="0"/>
        </a:spcBef>
        <a:spcAft>
          <a:spcPct val="0"/>
        </a:spcAft>
        <a:defRPr sz="3000" b="1">
          <a:solidFill>
            <a:srgbClr val="660033"/>
          </a:solidFill>
          <a:latin typeface="Arial" charset="0"/>
        </a:defRPr>
      </a:lvl8pPr>
      <a:lvl9pPr marL="1729456" algn="ctr" defTabSz="914270" rtl="0" fontAlgn="base">
        <a:spcBef>
          <a:spcPct val="0"/>
        </a:spcBef>
        <a:spcAft>
          <a:spcPct val="0"/>
        </a:spcAft>
        <a:defRPr sz="3000" b="1">
          <a:solidFill>
            <a:srgbClr val="660033"/>
          </a:solidFill>
          <a:latin typeface="Arial" charset="0"/>
        </a:defRPr>
      </a:lvl9pPr>
    </p:titleStyle>
    <p:bodyStyle>
      <a:lvl1pPr marL="215849" indent="-215849" algn="l" rtl="0" eaLnBrk="0" fontAlgn="base" hangingPunct="0">
        <a:spcBef>
          <a:spcPct val="20000"/>
        </a:spcBef>
        <a:spcAft>
          <a:spcPct val="0"/>
        </a:spcAft>
        <a:buClr>
          <a:srgbClr val="660033"/>
        </a:buClr>
        <a:buSzPct val="125000"/>
        <a:buChar char="•"/>
        <a:defRPr sz="2300">
          <a:solidFill>
            <a:schemeClr val="tx1"/>
          </a:solidFill>
          <a:latin typeface="+mn-lt"/>
          <a:ea typeface="+mn-ea"/>
          <a:cs typeface="+mn-cs"/>
        </a:defRPr>
      </a:lvl1pPr>
      <a:lvl2pPr marL="742776" indent="-285683" algn="l" rtl="0" eaLnBrk="0" fontAlgn="base" hangingPunct="0">
        <a:spcBef>
          <a:spcPct val="20000"/>
        </a:spcBef>
        <a:spcAft>
          <a:spcPct val="0"/>
        </a:spcAft>
        <a:buClr>
          <a:srgbClr val="660033"/>
        </a:buClr>
        <a:buChar char="–"/>
        <a:defRPr sz="2100">
          <a:solidFill>
            <a:schemeClr val="tx1"/>
          </a:solidFill>
          <a:latin typeface="+mn-lt"/>
        </a:defRPr>
      </a:lvl2pPr>
      <a:lvl3pPr marL="1080834" indent="-165061" algn="l" rtl="0" eaLnBrk="0" fontAlgn="base" hangingPunct="0">
        <a:spcBef>
          <a:spcPct val="20000"/>
        </a:spcBef>
        <a:spcAft>
          <a:spcPct val="0"/>
        </a:spcAft>
        <a:buClr>
          <a:srgbClr val="660033"/>
        </a:buClr>
        <a:buChar char="•"/>
        <a:defRPr sz="1900">
          <a:solidFill>
            <a:schemeClr val="tx1"/>
          </a:solidFill>
          <a:latin typeface="+mn-lt"/>
        </a:defRPr>
      </a:lvl3pPr>
      <a:lvl4pPr marL="1599824" indent="-228546" algn="l" rtl="0" eaLnBrk="0" fontAlgn="base" hangingPunct="0">
        <a:spcBef>
          <a:spcPct val="20000"/>
        </a:spcBef>
        <a:spcAft>
          <a:spcPct val="0"/>
        </a:spcAft>
        <a:buClr>
          <a:srgbClr val="660033"/>
        </a:buClr>
        <a:buChar char="–"/>
        <a:defRPr>
          <a:solidFill>
            <a:schemeClr val="tx1"/>
          </a:solidFill>
          <a:latin typeface="+mn-lt"/>
        </a:defRPr>
      </a:lvl4pPr>
      <a:lvl5pPr marL="2001368" indent="-172997" algn="l" rtl="0" eaLnBrk="0" fontAlgn="base" hangingPunct="0">
        <a:spcBef>
          <a:spcPct val="20000"/>
        </a:spcBef>
        <a:spcAft>
          <a:spcPct val="0"/>
        </a:spcAft>
        <a:buClr>
          <a:srgbClr val="660033"/>
        </a:buClr>
        <a:buChar char="»"/>
        <a:defRPr sz="1500">
          <a:solidFill>
            <a:schemeClr val="tx1"/>
          </a:solidFill>
          <a:latin typeface="+mn-lt"/>
        </a:defRPr>
      </a:lvl5pPr>
      <a:lvl6pPr marL="2435050" indent="-174146" algn="l" defTabSz="914270" rtl="0" fontAlgn="base">
        <a:spcBef>
          <a:spcPct val="20000"/>
        </a:spcBef>
        <a:spcAft>
          <a:spcPct val="0"/>
        </a:spcAft>
        <a:buClr>
          <a:srgbClr val="660033"/>
        </a:buClr>
        <a:buChar char="»"/>
        <a:defRPr sz="1500">
          <a:solidFill>
            <a:schemeClr val="tx1"/>
          </a:solidFill>
          <a:latin typeface="+mn-lt"/>
        </a:defRPr>
      </a:lvl6pPr>
      <a:lvl7pPr marL="2867414" indent="-174146" algn="l" defTabSz="914270" rtl="0" fontAlgn="base">
        <a:spcBef>
          <a:spcPct val="20000"/>
        </a:spcBef>
        <a:spcAft>
          <a:spcPct val="0"/>
        </a:spcAft>
        <a:buClr>
          <a:srgbClr val="660033"/>
        </a:buClr>
        <a:buChar char="»"/>
        <a:defRPr sz="1500">
          <a:solidFill>
            <a:schemeClr val="tx1"/>
          </a:solidFill>
          <a:latin typeface="+mn-lt"/>
        </a:defRPr>
      </a:lvl7pPr>
      <a:lvl8pPr marL="3299778" indent="-174146" algn="l" defTabSz="914270" rtl="0" fontAlgn="base">
        <a:spcBef>
          <a:spcPct val="20000"/>
        </a:spcBef>
        <a:spcAft>
          <a:spcPct val="0"/>
        </a:spcAft>
        <a:buClr>
          <a:srgbClr val="660033"/>
        </a:buClr>
        <a:buChar char="»"/>
        <a:defRPr sz="1500">
          <a:solidFill>
            <a:schemeClr val="tx1"/>
          </a:solidFill>
          <a:latin typeface="+mn-lt"/>
        </a:defRPr>
      </a:lvl8pPr>
      <a:lvl9pPr marL="3732141" indent="-174146" algn="l" defTabSz="914270" rtl="0" fontAlgn="base">
        <a:spcBef>
          <a:spcPct val="20000"/>
        </a:spcBef>
        <a:spcAft>
          <a:spcPct val="0"/>
        </a:spcAft>
        <a:buClr>
          <a:srgbClr val="660033"/>
        </a:buClr>
        <a:buChar char="»"/>
        <a:defRPr sz="1500">
          <a:solidFill>
            <a:schemeClr val="tx1"/>
          </a:solidFill>
          <a:latin typeface="+mn-lt"/>
        </a:defRPr>
      </a:lvl9pPr>
    </p:bodyStyle>
    <p:otherStyle>
      <a:defPPr>
        <a:defRPr lang="en-US"/>
      </a:defPPr>
      <a:lvl1pPr marL="0" algn="l" defTabSz="864728" rtl="0" eaLnBrk="1" latinLnBrk="0" hangingPunct="1">
        <a:defRPr sz="1700" kern="1200">
          <a:solidFill>
            <a:schemeClr val="tx1"/>
          </a:solidFill>
          <a:latin typeface="+mn-lt"/>
          <a:ea typeface="+mn-ea"/>
          <a:cs typeface="+mn-cs"/>
        </a:defRPr>
      </a:lvl1pPr>
      <a:lvl2pPr marL="432364" algn="l" defTabSz="864728" rtl="0" eaLnBrk="1" latinLnBrk="0" hangingPunct="1">
        <a:defRPr sz="1700" kern="1200">
          <a:solidFill>
            <a:schemeClr val="tx1"/>
          </a:solidFill>
          <a:latin typeface="+mn-lt"/>
          <a:ea typeface="+mn-ea"/>
          <a:cs typeface="+mn-cs"/>
        </a:defRPr>
      </a:lvl2pPr>
      <a:lvl3pPr marL="864728" algn="l" defTabSz="864728" rtl="0" eaLnBrk="1" latinLnBrk="0" hangingPunct="1">
        <a:defRPr sz="1700" kern="1200">
          <a:solidFill>
            <a:schemeClr val="tx1"/>
          </a:solidFill>
          <a:latin typeface="+mn-lt"/>
          <a:ea typeface="+mn-ea"/>
          <a:cs typeface="+mn-cs"/>
        </a:defRPr>
      </a:lvl3pPr>
      <a:lvl4pPr marL="1297091" algn="l" defTabSz="864728" rtl="0" eaLnBrk="1" latinLnBrk="0" hangingPunct="1">
        <a:defRPr sz="1700" kern="1200">
          <a:solidFill>
            <a:schemeClr val="tx1"/>
          </a:solidFill>
          <a:latin typeface="+mn-lt"/>
          <a:ea typeface="+mn-ea"/>
          <a:cs typeface="+mn-cs"/>
        </a:defRPr>
      </a:lvl4pPr>
      <a:lvl5pPr marL="1729456" algn="l" defTabSz="864728" rtl="0" eaLnBrk="1" latinLnBrk="0" hangingPunct="1">
        <a:defRPr sz="1700" kern="1200">
          <a:solidFill>
            <a:schemeClr val="tx1"/>
          </a:solidFill>
          <a:latin typeface="+mn-lt"/>
          <a:ea typeface="+mn-ea"/>
          <a:cs typeface="+mn-cs"/>
        </a:defRPr>
      </a:lvl5pPr>
      <a:lvl6pPr marL="2161819" algn="l" defTabSz="864728" rtl="0" eaLnBrk="1" latinLnBrk="0" hangingPunct="1">
        <a:defRPr sz="1700" kern="1200">
          <a:solidFill>
            <a:schemeClr val="tx1"/>
          </a:solidFill>
          <a:latin typeface="+mn-lt"/>
          <a:ea typeface="+mn-ea"/>
          <a:cs typeface="+mn-cs"/>
        </a:defRPr>
      </a:lvl6pPr>
      <a:lvl7pPr marL="2594184" algn="l" defTabSz="864728" rtl="0" eaLnBrk="1" latinLnBrk="0" hangingPunct="1">
        <a:defRPr sz="1700" kern="1200">
          <a:solidFill>
            <a:schemeClr val="tx1"/>
          </a:solidFill>
          <a:latin typeface="+mn-lt"/>
          <a:ea typeface="+mn-ea"/>
          <a:cs typeface="+mn-cs"/>
        </a:defRPr>
      </a:lvl7pPr>
      <a:lvl8pPr marL="3026547" algn="l" defTabSz="864728" rtl="0" eaLnBrk="1" latinLnBrk="0" hangingPunct="1">
        <a:defRPr sz="1700" kern="1200">
          <a:solidFill>
            <a:schemeClr val="tx1"/>
          </a:solidFill>
          <a:latin typeface="+mn-lt"/>
          <a:ea typeface="+mn-ea"/>
          <a:cs typeface="+mn-cs"/>
        </a:defRPr>
      </a:lvl8pPr>
      <a:lvl9pPr marL="3458912" algn="l" defTabSz="864728"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gif"/><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2.emf"/></Relationships>
</file>

<file path=ppt/slides/_rels/slide1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59.jpeg"/></Relationships>
</file>

<file path=ppt/slides/_rels/slide27.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61.jpeg"/></Relationships>
</file>

<file path=ppt/slides/_rels/slide2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63.jpeg"/></Relationships>
</file>

<file path=ppt/slides/_rels/slide2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65.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4.jpeg"/><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67.jpeg"/></Relationships>
</file>

<file path=ppt/slides/_rels/slide3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69.jpeg"/></Relationships>
</file>

<file path=ppt/slides/_rels/slide3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71.jpeg"/></Relationships>
</file>

<file path=ppt/slides/_rels/slide3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74.jpeg"/><Relationship Id="rId4" Type="http://schemas.openxmlformats.org/officeDocument/2006/relationships/image" Target="../media/image73.jpeg"/></Relationships>
</file>

<file path=ppt/slides/_rels/slide3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76.jpeg"/></Relationships>
</file>

<file path=ppt/slides/_rels/slide3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78.jpeg"/></Relationships>
</file>

<file path=ppt/slides/_rels/slide36.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80.jpeg"/></Relationships>
</file>

<file path=ppt/slides/_rels/slide3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82.jpeg"/></Relationships>
</file>

<file path=ppt/slides/_rels/slide3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85.jpe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88.png"/><Relationship Id="rId4" Type="http://schemas.openxmlformats.org/officeDocument/2006/relationships/image" Target="../media/image87.jpeg"/></Relationships>
</file>

<file path=ppt/slides/_rels/slide4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90.jpeg"/></Relationships>
</file>

<file path=ppt/slides/_rels/slide4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92.jpeg"/></Relationships>
</file>

<file path=ppt/slides/_rels/slide5.xml.rels><?xml version="1.0" encoding="UTF-8" standalone="yes"?>
<Relationships xmlns="http://schemas.openxmlformats.org/package/2006/relationships"><Relationship Id="rId3" Type="http://schemas.openxmlformats.org/officeDocument/2006/relationships/hyperlink" Target="http://www.army.mil/cmh-pg/documents/spanam/WwS-Nrs5.jp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74358" y="2338964"/>
            <a:ext cx="10626153" cy="497261"/>
          </a:xfrm>
        </p:spPr>
        <p:txBody>
          <a:bodyPr/>
          <a:lstStyle/>
          <a:p>
            <a:r>
              <a:rPr lang="en-US" dirty="0" smtClean="0"/>
              <a:t> History of the U.S. Army Nurse Corps</a:t>
            </a:r>
            <a:endParaRPr lang="en-US" dirty="0"/>
          </a:p>
        </p:txBody>
      </p:sp>
      <p:sp>
        <p:nvSpPr>
          <p:cNvPr id="5" name="Content Placeholder 4"/>
          <p:cNvSpPr>
            <a:spLocks noGrp="1"/>
          </p:cNvSpPr>
          <p:nvPr>
            <p:ph type="subTitle" idx="1"/>
          </p:nvPr>
        </p:nvSpPr>
        <p:spPr/>
        <p:txBody>
          <a:bodyPr/>
          <a:lstStyle/>
          <a:p>
            <a:pPr marL="0" indent="0">
              <a:buNone/>
            </a:pPr>
            <a:r>
              <a:rPr lang="en-US" dirty="0" smtClean="0"/>
              <a:t> </a:t>
            </a:r>
          </a:p>
        </p:txBody>
      </p:sp>
      <p:pic>
        <p:nvPicPr>
          <p:cNvPr id="2050" name="Picture 2" descr="http://freepages.military.rootsweb.ancestry.com/%7Edouglas/Resources/Graphics/anc.branch.insig.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9565" y="2179687"/>
            <a:ext cx="1084968" cy="88748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carlos.alvarado4\Downloads\Desktop\Pages from anc_insigni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1484" y="3516490"/>
            <a:ext cx="1285875" cy="13081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carlos.alvarado4\Downloads\Desktop\Pages from anc_insignia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6198" y="3608565"/>
            <a:ext cx="1347787" cy="121602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carlos.alvarado4\Downloads\Desktop\Pages from anc_insignia-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21085" y="3573639"/>
            <a:ext cx="1216025" cy="12858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carlos.alvarado4\Downloads\Desktop\anc_insignia.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50301" y="3585546"/>
            <a:ext cx="1179513" cy="116998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427359" y="5035137"/>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6960388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6967" y="-1"/>
            <a:ext cx="5518067" cy="831273"/>
          </a:xfrm>
        </p:spPr>
        <p:txBody>
          <a:bodyPr/>
          <a:lstStyle/>
          <a:p>
            <a:r>
              <a:rPr lang="en-US" altLang="en-US" sz="4000" b="0" dirty="0" smtClean="0"/>
              <a:t>World War </a:t>
            </a:r>
            <a:r>
              <a:rPr lang="en-US" altLang="en-US" sz="4000" b="0" dirty="0"/>
              <a:t>I </a:t>
            </a:r>
            <a:endParaRPr lang="en-US" sz="4000" b="0" dirty="0"/>
          </a:p>
        </p:txBody>
      </p:sp>
      <p:pic>
        <p:nvPicPr>
          <p:cNvPr id="12" name="Content Placeholder 9" descr="165-WW-269B-5-nurse-l"/>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7902241" y="1558162"/>
            <a:ext cx="3611139"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Users\carlos.alvarado4\Downloads\Desktop\1.jpg"/>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bwMode="auto">
          <a:xfrm>
            <a:off x="574974" y="1615044"/>
            <a:ext cx="7014111" cy="434636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42995" y="6198919"/>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6819476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0811" y="0"/>
            <a:ext cx="6250379" cy="832778"/>
          </a:xfrm>
        </p:spPr>
        <p:txBody>
          <a:bodyPr/>
          <a:lstStyle/>
          <a:p>
            <a:r>
              <a:rPr lang="en-US" altLang="en-US" sz="4000" b="0" dirty="0"/>
              <a:t>World War I </a:t>
            </a:r>
            <a:endParaRPr lang="en-US" dirty="0"/>
          </a:p>
        </p:txBody>
      </p:sp>
      <p:pic>
        <p:nvPicPr>
          <p:cNvPr id="8" name="Picture 9" descr="Dark Day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307262" y="1727004"/>
            <a:ext cx="5593555" cy="393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1" descr="Iowa_Flu2"/>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332671" y="1817512"/>
            <a:ext cx="5633357" cy="385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676741" y="6080165"/>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9258633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08013" y="1749340"/>
            <a:ext cx="5391150" cy="416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096000" y="1670308"/>
            <a:ext cx="5391150" cy="4372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65123" y="0"/>
            <a:ext cx="3261755" cy="707886"/>
          </a:xfrm>
          <a:prstGeom prst="rect">
            <a:avLst/>
          </a:prstGeom>
          <a:noFill/>
        </p:spPr>
        <p:txBody>
          <a:bodyPr wrap="square" rtlCol="0">
            <a:spAutoFit/>
          </a:bodyPr>
          <a:lstStyle/>
          <a:p>
            <a:r>
              <a:rPr lang="en-US" altLang="en-US" sz="4000" kern="0" dirty="0">
                <a:solidFill>
                  <a:srgbClr val="660033"/>
                </a:solidFill>
                <a:ea typeface="+mj-ea"/>
                <a:cs typeface="+mj-cs"/>
              </a:rPr>
              <a:t>World War I </a:t>
            </a:r>
            <a:endParaRPr lang="en-US" dirty="0"/>
          </a:p>
        </p:txBody>
      </p:sp>
      <p:sp>
        <p:nvSpPr>
          <p:cNvPr id="6" name="TextBox 5"/>
          <p:cNvSpPr txBox="1"/>
          <p:nvPr/>
        </p:nvSpPr>
        <p:spPr>
          <a:xfrm>
            <a:off x="4676741" y="6187044"/>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42548403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92838" y="1852122"/>
            <a:ext cx="5391150" cy="3961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descr="C:\Users\elizabeth.a.vane\AppData\Local\Microsoft\Windows\Temporary Internet Files\Content.Outlook\IEE3BQ2S\1918 (circa) WRAMC 001.jpg"/>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bwMode="auto">
          <a:xfrm>
            <a:off x="608013" y="1660386"/>
            <a:ext cx="5391150" cy="4345266"/>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p:nvPr>
        </p:nvSpPr>
        <p:spPr>
          <a:xfrm>
            <a:off x="609600" y="0"/>
            <a:ext cx="10972800" cy="809028"/>
          </a:xfrm>
        </p:spPr>
        <p:txBody>
          <a:bodyPr/>
          <a:lstStyle/>
          <a:p>
            <a:r>
              <a:rPr lang="en-US" altLang="en-US" sz="4000" b="0" dirty="0" smtClean="0"/>
              <a:t>World War </a:t>
            </a:r>
            <a:r>
              <a:rPr lang="en-US" altLang="en-US" sz="4000" b="0" dirty="0"/>
              <a:t>I </a:t>
            </a:r>
            <a:endParaRPr lang="en-US" sz="4000" b="0" dirty="0"/>
          </a:p>
        </p:txBody>
      </p:sp>
      <p:sp>
        <p:nvSpPr>
          <p:cNvPr id="7" name="TextBox 6"/>
          <p:cNvSpPr txBox="1"/>
          <p:nvPr/>
        </p:nvSpPr>
        <p:spPr>
          <a:xfrm>
            <a:off x="4427358" y="615141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42022447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0"/>
            <a:ext cx="10972800" cy="797153"/>
          </a:xfrm>
        </p:spPr>
        <p:txBody>
          <a:bodyPr/>
          <a:lstStyle/>
          <a:p>
            <a:r>
              <a:rPr lang="en-US" altLang="en-US" sz="4000" b="0" dirty="0" smtClean="0"/>
              <a:t>World War </a:t>
            </a:r>
            <a:r>
              <a:rPr lang="en-US" altLang="en-US" sz="4000" b="0" dirty="0"/>
              <a:t>II</a:t>
            </a:r>
            <a:endParaRPr lang="en-US" sz="3600" b="0" dirty="0"/>
          </a:p>
        </p:txBody>
      </p:sp>
      <p:pic>
        <p:nvPicPr>
          <p:cNvPr id="7170" name="Picture 2" descr="C:\Users\carlos.alvarado4\Pictures\Picture4.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608012" y="1938202"/>
            <a:ext cx="5689651" cy="3999460"/>
          </a:xfrm>
          <a:prstGeom prst="rect">
            <a:avLst/>
          </a:prstGeom>
          <a:noFill/>
          <a:extLst>
            <a:ext uri="{909E8E84-426E-40DD-AFC4-6F175D3DCCD1}">
              <a14:hiddenFill xmlns:a14="http://schemas.microsoft.com/office/drawing/2010/main">
                <a:solidFill>
                  <a:srgbClr val="FFFFFF"/>
                </a:solidFill>
              </a14:hiddenFill>
            </a:ext>
          </a:extLst>
        </p:spPr>
      </p:pic>
      <p:pic>
        <p:nvPicPr>
          <p:cNvPr id="3" name="Content Placeholder 2" descr="C:\Users\carlos.alvarado4\Downloads\Desktop\Picture6.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688989" y="1710047"/>
            <a:ext cx="4479327" cy="43236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510486" y="6127667"/>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8430691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69575" y="0"/>
            <a:ext cx="5252851" cy="809027"/>
          </a:xfrm>
        </p:spPr>
        <p:txBody>
          <a:bodyPr/>
          <a:lstStyle/>
          <a:p>
            <a:r>
              <a:rPr lang="en-US" altLang="en-US" sz="4000" b="0" dirty="0" smtClean="0"/>
              <a:t>World War </a:t>
            </a:r>
            <a:r>
              <a:rPr lang="en-US" altLang="en-US" sz="4000" b="0" dirty="0"/>
              <a:t>II</a:t>
            </a:r>
            <a:endParaRPr lang="en-US" sz="3600" b="0" dirty="0"/>
          </a:p>
        </p:txBody>
      </p:sp>
      <p:pic>
        <p:nvPicPr>
          <p:cNvPr id="9" name="Picture 2" descr="C:\Users\elizabeth.a.vane\AppData\Local\Microsoft\Windows\Temporary Internet Files\Content.Outlook\IEE3BQ2S\IMG_0033.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855489" y="1615044"/>
            <a:ext cx="4817793" cy="442025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carlos.alvarado4\Downloads\Desktop\Picture2.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206173" y="1571403"/>
            <a:ext cx="5364480" cy="452323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296730" y="6163293"/>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1856302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38311" y="0"/>
            <a:ext cx="5915378" cy="804481"/>
          </a:xfrm>
        </p:spPr>
        <p:txBody>
          <a:bodyPr/>
          <a:lstStyle/>
          <a:p>
            <a:r>
              <a:rPr lang="en-US" altLang="en-US" sz="4000" b="0" dirty="0" smtClean="0"/>
              <a:t>World War </a:t>
            </a:r>
            <a:r>
              <a:rPr lang="en-US" altLang="en-US" sz="4000" b="0" dirty="0"/>
              <a:t>II</a:t>
            </a:r>
            <a:endParaRPr lang="en-US" sz="3600" b="0" dirty="0"/>
          </a:p>
        </p:txBody>
      </p:sp>
      <p:pic>
        <p:nvPicPr>
          <p:cNvPr id="4098" name="Picture 2" descr="C:\Users\carlos.alvarado4\Pictures\Picture1.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744103" y="1673116"/>
            <a:ext cx="6703794" cy="442288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249229" y="6187043"/>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943945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370521" y="0"/>
            <a:ext cx="5450958" cy="802399"/>
          </a:xfrm>
        </p:spPr>
        <p:txBody>
          <a:bodyPr/>
          <a:lstStyle/>
          <a:p>
            <a:r>
              <a:rPr lang="en-US" sz="4000" b="0" dirty="0" smtClean="0"/>
              <a:t>World War II</a:t>
            </a:r>
            <a:endParaRPr lang="en-US" sz="4000" b="0" dirty="0"/>
          </a:p>
        </p:txBody>
      </p:sp>
      <p:pic>
        <p:nvPicPr>
          <p:cNvPr id="19458"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012438" y="1570038"/>
            <a:ext cx="375195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C:\Users\carlos.alvarado4\Downloads\Desktop\0918.jpg"/>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bwMode="auto">
          <a:xfrm>
            <a:off x="608013" y="1942424"/>
            <a:ext cx="5391150" cy="378119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27358" y="617516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6156478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32778"/>
          </a:xfrm>
        </p:spPr>
        <p:txBody>
          <a:bodyPr/>
          <a:lstStyle/>
          <a:p>
            <a:r>
              <a:rPr lang="en-US" sz="4000" b="0" dirty="0" smtClean="0"/>
              <a:t>WWII ANC Flight Nurses</a:t>
            </a:r>
            <a:endParaRPr lang="en-US" sz="4000" b="0" dirty="0"/>
          </a:p>
        </p:txBody>
      </p:sp>
      <p:pic>
        <p:nvPicPr>
          <p:cNvPr id="16386"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1560489" y="1472540"/>
            <a:ext cx="8228969" cy="4738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320481" y="6187044"/>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2653979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10972800" cy="856529"/>
          </a:xfrm>
        </p:spPr>
        <p:txBody>
          <a:bodyPr/>
          <a:lstStyle/>
          <a:p>
            <a:r>
              <a:rPr lang="en-US" sz="4000" b="0" dirty="0" smtClean="0"/>
              <a:t>World War II</a:t>
            </a:r>
            <a:endParaRPr lang="en-US" sz="4000" b="0" dirty="0"/>
          </a:p>
        </p:txBody>
      </p:sp>
      <p:pic>
        <p:nvPicPr>
          <p:cNvPr id="3075"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92838" y="1744668"/>
            <a:ext cx="5391150" cy="4176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C:\Users\elizabeth.a.vane\AppData\Local\Microsoft\Windows\Temporary Internet Files\Content.Outlook\IEE3BQ2S\1945 113th Evac Berlin LT Muriel Stern 001.jpg"/>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1509115" y="1570038"/>
            <a:ext cx="3588946" cy="452596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534237" y="6115792"/>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8653733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88502" y="1261439"/>
            <a:ext cx="4011587" cy="629983"/>
          </a:xfrm>
        </p:spPr>
        <p:txBody>
          <a:bodyPr/>
          <a:lstStyle/>
          <a:p>
            <a:r>
              <a:rPr lang="en-US" altLang="en-US" sz="3200" dirty="0"/>
              <a:t>The Warrior Ethos</a:t>
            </a:r>
            <a:endParaRPr lang="en-US" sz="2800" dirty="0"/>
          </a:p>
        </p:txBody>
      </p:sp>
      <p:sp>
        <p:nvSpPr>
          <p:cNvPr id="7" name="Text Placeholder 6"/>
          <p:cNvSpPr>
            <a:spLocks noGrp="1"/>
          </p:cNvSpPr>
          <p:nvPr>
            <p:ph type="body" sz="half" idx="2"/>
          </p:nvPr>
        </p:nvSpPr>
        <p:spPr>
          <a:xfrm>
            <a:off x="7997446" y="1800048"/>
            <a:ext cx="3616621" cy="3417003"/>
          </a:xfrm>
        </p:spPr>
        <p:txBody>
          <a:bodyPr/>
          <a:lstStyle/>
          <a:p>
            <a:pPr algn="ctr" eaLnBrk="1" hangingPunct="1"/>
            <a:r>
              <a:rPr lang="en-US" altLang="en-US" sz="2000" b="1" dirty="0" smtClean="0">
                <a:solidFill>
                  <a:srgbClr val="660033"/>
                </a:solidFill>
                <a:ea typeface="+mj-ea"/>
                <a:cs typeface="+mj-cs"/>
              </a:rPr>
              <a:t>The set of principles by which all Soldiers live</a:t>
            </a:r>
          </a:p>
          <a:p>
            <a:pPr marL="342900" indent="-342900" eaLnBrk="1" hangingPunct="1">
              <a:buFont typeface="Arial" panose="020B0604020202020204" pitchFamily="34" charset="0"/>
              <a:buChar char="•"/>
            </a:pPr>
            <a:endParaRPr lang="en-US" altLang="en-US" sz="1800" dirty="0" smtClean="0"/>
          </a:p>
          <a:p>
            <a:pPr marL="342900" indent="-342900" eaLnBrk="1" hangingPunct="1">
              <a:buFont typeface="Arial" panose="020B0604020202020204" pitchFamily="34" charset="0"/>
              <a:buChar char="•"/>
            </a:pPr>
            <a:r>
              <a:rPr lang="en-US" altLang="en-US" sz="1800" dirty="0" smtClean="0"/>
              <a:t>I </a:t>
            </a:r>
            <a:r>
              <a:rPr lang="en-US" altLang="en-US" sz="1800" dirty="0"/>
              <a:t>will always place the mission first</a:t>
            </a:r>
          </a:p>
          <a:p>
            <a:pPr marL="342900" indent="-342900" eaLnBrk="1" hangingPunct="1">
              <a:buFont typeface="Arial" panose="020B0604020202020204" pitchFamily="34" charset="0"/>
              <a:buChar char="•"/>
            </a:pPr>
            <a:r>
              <a:rPr lang="en-US" altLang="en-US" sz="1800" dirty="0"/>
              <a:t>I will never accept defeat</a:t>
            </a:r>
          </a:p>
          <a:p>
            <a:pPr marL="342900" indent="-342900" eaLnBrk="1" hangingPunct="1">
              <a:buFont typeface="Arial" panose="020B0604020202020204" pitchFamily="34" charset="0"/>
              <a:buChar char="•"/>
            </a:pPr>
            <a:r>
              <a:rPr lang="en-US" altLang="en-US" sz="1800" dirty="0"/>
              <a:t>I will never quit</a:t>
            </a:r>
          </a:p>
          <a:p>
            <a:pPr marL="342900" indent="-342900" eaLnBrk="1" hangingPunct="1">
              <a:buFont typeface="Arial" panose="020B0604020202020204" pitchFamily="34" charset="0"/>
              <a:buChar char="•"/>
            </a:pPr>
            <a:r>
              <a:rPr lang="en-US" altLang="en-US" sz="1800" dirty="0"/>
              <a:t>I will never leave a fallen comrade</a:t>
            </a:r>
          </a:p>
          <a:p>
            <a:pPr marL="285750" indent="-285750">
              <a:buFont typeface="Arial" panose="020B0604020202020204" pitchFamily="34" charset="0"/>
              <a:buChar char="•"/>
            </a:pPr>
            <a:endParaRPr lang="en-US" dirty="0"/>
          </a:p>
        </p:txBody>
      </p:sp>
      <p:sp>
        <p:nvSpPr>
          <p:cNvPr id="2" name="TextBox 1"/>
          <p:cNvSpPr txBox="1"/>
          <p:nvPr/>
        </p:nvSpPr>
        <p:spPr>
          <a:xfrm>
            <a:off x="124178" y="1230662"/>
            <a:ext cx="2957689" cy="1077218"/>
          </a:xfrm>
          <a:prstGeom prst="rect">
            <a:avLst/>
          </a:prstGeom>
          <a:noFill/>
        </p:spPr>
        <p:txBody>
          <a:bodyPr wrap="square" rtlCol="0">
            <a:spAutoFit/>
          </a:bodyPr>
          <a:lstStyle/>
          <a:p>
            <a:pPr algn="ctr"/>
            <a:r>
              <a:rPr lang="en-US" altLang="en-US" sz="3200" b="1" kern="0" dirty="0" smtClean="0">
                <a:solidFill>
                  <a:srgbClr val="660033"/>
                </a:solidFill>
                <a:ea typeface="+mj-ea"/>
                <a:cs typeface="+mj-cs"/>
              </a:rPr>
              <a:t>Job</a:t>
            </a:r>
          </a:p>
          <a:p>
            <a:pPr algn="ctr"/>
            <a:r>
              <a:rPr lang="en-US" sz="3200" b="1" kern="0" dirty="0" smtClean="0">
                <a:solidFill>
                  <a:srgbClr val="660033"/>
                </a:solidFill>
                <a:ea typeface="+mj-ea"/>
                <a:cs typeface="+mj-cs"/>
              </a:rPr>
              <a:t>Expectations</a:t>
            </a:r>
            <a:endParaRPr lang="en-US" sz="3200" b="1" dirty="0"/>
          </a:p>
        </p:txBody>
      </p:sp>
      <p:sp>
        <p:nvSpPr>
          <p:cNvPr id="3" name="TextBox 2"/>
          <p:cNvSpPr txBox="1"/>
          <p:nvPr/>
        </p:nvSpPr>
        <p:spPr>
          <a:xfrm>
            <a:off x="485423" y="2517569"/>
            <a:ext cx="2393244"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t>Soldier first</a:t>
            </a:r>
          </a:p>
          <a:p>
            <a:pPr marL="342900" indent="-342900">
              <a:buFont typeface="Arial" panose="020B0604020202020204" pitchFamily="34" charset="0"/>
              <a:buChar char="•"/>
            </a:pPr>
            <a:r>
              <a:rPr lang="en-US" sz="2000" dirty="0" smtClean="0"/>
              <a:t>Officer second</a:t>
            </a:r>
          </a:p>
          <a:p>
            <a:pPr marL="342900" indent="-342900">
              <a:buFont typeface="Arial" panose="020B0604020202020204" pitchFamily="34" charset="0"/>
              <a:buChar char="•"/>
            </a:pPr>
            <a:r>
              <a:rPr lang="en-US" sz="2000" dirty="0" smtClean="0"/>
              <a:t>Nurse third</a:t>
            </a:r>
            <a:endParaRPr lang="en-US" sz="2000" dirty="0"/>
          </a:p>
        </p:txBody>
      </p:sp>
      <p:pic>
        <p:nvPicPr>
          <p:cNvPr id="3074" name="Picture 2" descr="C:\Users\carlos.alvarado4\Downloads\Desktop\2010153514-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772" y="3716977"/>
            <a:ext cx="3353603" cy="266764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52853" y="0"/>
            <a:ext cx="6686294" cy="707886"/>
          </a:xfrm>
          <a:prstGeom prst="rect">
            <a:avLst/>
          </a:prstGeom>
          <a:noFill/>
        </p:spPr>
        <p:txBody>
          <a:bodyPr wrap="square" rtlCol="0">
            <a:spAutoFit/>
          </a:bodyPr>
          <a:lstStyle/>
          <a:p>
            <a:r>
              <a:rPr lang="en-US" altLang="en-US" sz="4000" kern="0" dirty="0" smtClean="0">
                <a:solidFill>
                  <a:srgbClr val="660033"/>
                </a:solidFill>
              </a:rPr>
              <a:t>ANC (Army Nurse Corps)</a:t>
            </a:r>
            <a:endParaRPr lang="en-US" dirty="0"/>
          </a:p>
        </p:txBody>
      </p:sp>
      <p:sp>
        <p:nvSpPr>
          <p:cNvPr id="12" name="TextBox 11"/>
          <p:cNvSpPr txBox="1"/>
          <p:nvPr/>
        </p:nvSpPr>
        <p:spPr>
          <a:xfrm>
            <a:off x="4203863" y="1261439"/>
            <a:ext cx="3194462" cy="1077218"/>
          </a:xfrm>
          <a:prstGeom prst="rect">
            <a:avLst/>
          </a:prstGeom>
          <a:noFill/>
        </p:spPr>
        <p:txBody>
          <a:bodyPr wrap="square" rtlCol="0">
            <a:spAutoFit/>
          </a:bodyPr>
          <a:lstStyle/>
          <a:p>
            <a:pPr algn="ctr"/>
            <a:r>
              <a:rPr lang="en-US" altLang="en-US" sz="3200" b="1" kern="0" dirty="0" smtClean="0">
                <a:solidFill>
                  <a:srgbClr val="660033"/>
                </a:solidFill>
                <a:ea typeface="+mj-ea"/>
                <a:cs typeface="+mj-cs"/>
              </a:rPr>
              <a:t>Current Specialties</a:t>
            </a:r>
            <a:endParaRPr lang="en-US" b="1" dirty="0"/>
          </a:p>
        </p:txBody>
      </p:sp>
      <p:sp>
        <p:nvSpPr>
          <p:cNvPr id="13" name="TextBox 12"/>
          <p:cNvSpPr txBox="1"/>
          <p:nvPr/>
        </p:nvSpPr>
        <p:spPr>
          <a:xfrm>
            <a:off x="4215738" y="2517569"/>
            <a:ext cx="3182587" cy="3693319"/>
          </a:xfrm>
          <a:prstGeom prst="rect">
            <a:avLst/>
          </a:prstGeom>
          <a:noFill/>
        </p:spPr>
        <p:txBody>
          <a:bodyPr wrap="square" rtlCol="0">
            <a:spAutoFit/>
          </a:bodyPr>
          <a:lstStyle/>
          <a:p>
            <a:pPr marL="285750" indent="-285750">
              <a:buFont typeface="Arial" panose="020B0604020202020204" pitchFamily="34" charset="0"/>
              <a:buChar char="•"/>
            </a:pPr>
            <a:r>
              <a:rPr lang="en-US" dirty="0"/>
              <a:t>Army Public Health </a:t>
            </a:r>
            <a:r>
              <a:rPr lang="en-US" dirty="0" smtClean="0"/>
              <a:t>Nurse</a:t>
            </a:r>
          </a:p>
          <a:p>
            <a:pPr marL="285750" indent="-285750">
              <a:buFont typeface="Arial" panose="020B0604020202020204" pitchFamily="34" charset="0"/>
              <a:buChar char="•"/>
            </a:pPr>
            <a:r>
              <a:rPr lang="en-US" dirty="0" smtClean="0"/>
              <a:t>Certified Nurse Midwife</a:t>
            </a:r>
          </a:p>
          <a:p>
            <a:pPr marL="285750" indent="-285750">
              <a:buFont typeface="Arial" panose="020B0604020202020204" pitchFamily="34" charset="0"/>
              <a:buChar char="•"/>
            </a:pPr>
            <a:r>
              <a:rPr lang="en-US" dirty="0" smtClean="0"/>
              <a:t>Critical Care Nurse</a:t>
            </a:r>
          </a:p>
          <a:p>
            <a:pPr marL="285750" indent="-285750">
              <a:buFont typeface="Arial" panose="020B0604020202020204" pitchFamily="34" charset="0"/>
              <a:buChar char="•"/>
            </a:pPr>
            <a:r>
              <a:rPr lang="en-US" dirty="0" smtClean="0"/>
              <a:t>Emergency Room Nurse</a:t>
            </a:r>
          </a:p>
          <a:p>
            <a:pPr marL="285750" indent="-285750">
              <a:buFont typeface="Arial" panose="020B0604020202020204" pitchFamily="34" charset="0"/>
              <a:buChar char="•"/>
            </a:pPr>
            <a:r>
              <a:rPr lang="en-US" dirty="0" smtClean="0"/>
              <a:t>Family Nurse Practitioner</a:t>
            </a:r>
          </a:p>
          <a:p>
            <a:pPr marL="285750" indent="-285750">
              <a:buFont typeface="Arial" panose="020B0604020202020204" pitchFamily="34" charset="0"/>
              <a:buChar char="•"/>
            </a:pPr>
            <a:r>
              <a:rPr lang="en-US" dirty="0" smtClean="0"/>
              <a:t>Medical-Surgical Nurse</a:t>
            </a:r>
          </a:p>
          <a:p>
            <a:pPr marL="285750" indent="-285750">
              <a:buFont typeface="Arial" panose="020B0604020202020204" pitchFamily="34" charset="0"/>
              <a:buChar char="•"/>
            </a:pPr>
            <a:r>
              <a:rPr lang="en-US" dirty="0" smtClean="0"/>
              <a:t>Nurse Anesthetist</a:t>
            </a:r>
          </a:p>
          <a:p>
            <a:pPr marL="285750" indent="-285750">
              <a:buFont typeface="Arial" panose="020B0604020202020204" pitchFamily="34" charset="0"/>
              <a:buChar char="•"/>
            </a:pPr>
            <a:r>
              <a:rPr lang="en-US" dirty="0" smtClean="0"/>
              <a:t>OB/GYN Nurse</a:t>
            </a:r>
          </a:p>
          <a:p>
            <a:pPr marL="285750" indent="-285750">
              <a:buFont typeface="Arial" panose="020B0604020202020204" pitchFamily="34" charset="0"/>
              <a:buChar char="•"/>
            </a:pPr>
            <a:r>
              <a:rPr lang="en-US" dirty="0" smtClean="0"/>
              <a:t>Perioperative Nurse</a:t>
            </a:r>
          </a:p>
          <a:p>
            <a:pPr marL="285750" indent="-285750">
              <a:buFont typeface="Arial" panose="020B0604020202020204" pitchFamily="34" charset="0"/>
              <a:buChar char="•"/>
            </a:pPr>
            <a:r>
              <a:rPr lang="en-US" dirty="0" smtClean="0"/>
              <a:t>Psychiatric Nurse Practitioner</a:t>
            </a:r>
          </a:p>
          <a:p>
            <a:pPr marL="285750" indent="-285750">
              <a:buFont typeface="Arial" panose="020B0604020202020204" pitchFamily="34" charset="0"/>
              <a:buChar char="•"/>
            </a:pPr>
            <a:r>
              <a:rPr lang="en-US" dirty="0" smtClean="0"/>
              <a:t>Psychiatric/Behavioral Health Nurse</a:t>
            </a:r>
          </a:p>
        </p:txBody>
      </p:sp>
      <p:sp>
        <p:nvSpPr>
          <p:cNvPr id="14" name="TextBox 13"/>
          <p:cNvSpPr txBox="1"/>
          <p:nvPr/>
        </p:nvSpPr>
        <p:spPr>
          <a:xfrm>
            <a:off x="4215738" y="621088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6616338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37043" y="0"/>
            <a:ext cx="7317915" cy="823665"/>
          </a:xfrm>
        </p:spPr>
        <p:txBody>
          <a:bodyPr/>
          <a:lstStyle/>
          <a:p>
            <a:r>
              <a:rPr lang="en-US" altLang="en-US" sz="4000" b="0" dirty="0" smtClean="0"/>
              <a:t>Korean War</a:t>
            </a:r>
            <a:endParaRPr lang="en-US" sz="4000" b="0" dirty="0"/>
          </a:p>
        </p:txBody>
      </p:sp>
      <p:pic>
        <p:nvPicPr>
          <p:cNvPr id="4098" name="Picture 2" descr="C:\Users\carlos.alvarado4\Pictures\Picture1.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441758" y="1964713"/>
            <a:ext cx="5391150" cy="37128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099" name="Picture 3" descr="G:\PastPerfect\Images\003\1999911238.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177285" y="1998921"/>
            <a:ext cx="5528364" cy="36682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TextBox 5"/>
          <p:cNvSpPr txBox="1"/>
          <p:nvPr/>
        </p:nvSpPr>
        <p:spPr>
          <a:xfrm>
            <a:off x="4427358" y="6139542"/>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545166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10972800" cy="820903"/>
          </a:xfrm>
        </p:spPr>
        <p:txBody>
          <a:bodyPr/>
          <a:lstStyle/>
          <a:p>
            <a:r>
              <a:rPr lang="en-US" dirty="0" smtClean="0"/>
              <a:t>Korean War</a:t>
            </a:r>
            <a:endParaRPr lang="en-US" dirty="0"/>
          </a:p>
        </p:txBody>
      </p:sp>
      <p:pic>
        <p:nvPicPr>
          <p:cNvPr id="6146"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08013" y="1658588"/>
            <a:ext cx="5391150" cy="4348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192838" y="1716993"/>
            <a:ext cx="5391150" cy="4232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332357" y="617516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13232160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68640" y="0"/>
            <a:ext cx="4454720" cy="822283"/>
          </a:xfrm>
        </p:spPr>
        <p:txBody>
          <a:bodyPr/>
          <a:lstStyle/>
          <a:p>
            <a:r>
              <a:rPr lang="en-US" altLang="en-US" sz="4000" b="0" dirty="0" smtClean="0"/>
              <a:t>Korean War</a:t>
            </a:r>
            <a:endParaRPr lang="en-US" sz="4000" b="0" dirty="0"/>
          </a:p>
        </p:txBody>
      </p:sp>
      <p:pic>
        <p:nvPicPr>
          <p:cNvPr id="6146" name="Picture 2" descr="G:\MCMH\COL Vane\house_poster_photos\1457.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347636" y="1800397"/>
            <a:ext cx="5236351" cy="41890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0" name="Picture 2" descr="C:\Users\carlos.alvarado4\Downloads\Desktop\Picture1.jpg"/>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495891" y="1833045"/>
            <a:ext cx="5645776" cy="41639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TextBox 5"/>
          <p:cNvSpPr txBox="1"/>
          <p:nvPr/>
        </p:nvSpPr>
        <p:spPr>
          <a:xfrm>
            <a:off x="4427358" y="615141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5971963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0"/>
            <a:ext cx="12192000" cy="868404"/>
          </a:xfrm>
        </p:spPr>
        <p:txBody>
          <a:bodyPr/>
          <a:lstStyle/>
          <a:p>
            <a:r>
              <a:rPr lang="en-US" sz="4000" b="0" dirty="0" smtClean="0"/>
              <a:t>Army Hospital Trains</a:t>
            </a:r>
            <a:endParaRPr lang="en-US" sz="4000" b="0" dirty="0"/>
          </a:p>
        </p:txBody>
      </p:sp>
      <p:pic>
        <p:nvPicPr>
          <p:cNvPr id="12" name="Picture 2" descr="C:\Users\elizabeth.a.vane\AppData\Local\Microsoft\Windows\Temporary Internet Files\Content.Outlook\IEE3BQ2S\1898 Hospital Train with nurses 001.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1057073" y="1962655"/>
            <a:ext cx="4493029" cy="3740727"/>
          </a:xfrm>
          <a:prstGeom prst="rect">
            <a:avLst/>
          </a:prstGeom>
          <a:noFill/>
          <a:extLst>
            <a:ext uri="{909E8E84-426E-40DD-AFC4-6F175D3DCCD1}">
              <a14:hiddenFill xmlns:a14="http://schemas.microsoft.com/office/drawing/2010/main">
                <a:solidFill>
                  <a:srgbClr val="FFFFFF"/>
                </a:solidFill>
              </a14:hiddenFill>
            </a:ext>
          </a:extLst>
        </p:spPr>
      </p:pic>
      <p:pic>
        <p:nvPicPr>
          <p:cNvPr id="3" name="Content Placeholder 2" descr="C:\Users\carlos.alvarado4\Downloads\Desktop\94.jpg"/>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6192838" y="1951363"/>
            <a:ext cx="5391150" cy="376331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581738" y="6187043"/>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4309605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04334"/>
          </a:xfrm>
        </p:spPr>
        <p:txBody>
          <a:bodyPr/>
          <a:lstStyle/>
          <a:p>
            <a:r>
              <a:rPr lang="en-US" sz="4000" b="0" dirty="0" smtClean="0"/>
              <a:t>Army Hospital Train</a:t>
            </a:r>
            <a:endParaRPr lang="en-US" sz="4000" b="0" dirty="0"/>
          </a:p>
        </p:txBody>
      </p:sp>
      <p:pic>
        <p:nvPicPr>
          <p:cNvPr id="8194" name="Picture 2" descr="G:\PastPerfect\Images\003\1999911228-2.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451263" y="1294410"/>
            <a:ext cx="10984676" cy="511826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27359" y="6103916"/>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19134250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976748" y="0"/>
            <a:ext cx="6238504" cy="820903"/>
          </a:xfrm>
        </p:spPr>
        <p:txBody>
          <a:bodyPr/>
          <a:lstStyle/>
          <a:p>
            <a:r>
              <a:rPr lang="en-US" altLang="en-US" sz="4000" b="0" dirty="0"/>
              <a:t>Vietnam War </a:t>
            </a:r>
            <a:endParaRPr lang="en-US" dirty="0"/>
          </a:p>
        </p:txBody>
      </p:sp>
      <p:pic>
        <p:nvPicPr>
          <p:cNvPr id="7" name="Picture 12" descr="Vietnam Patrol"/>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76857" y="1131301"/>
            <a:ext cx="4159250"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descr="vietnam%20w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082" y="3962400"/>
            <a:ext cx="3438525"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06391-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8726" y="3667125"/>
            <a:ext cx="4191000"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71299-004-80B112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13963" y="1350100"/>
            <a:ext cx="3391394" cy="231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4427358" y="6254234"/>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1714565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96146" y="0"/>
            <a:ext cx="4599709" cy="837177"/>
          </a:xfrm>
        </p:spPr>
        <p:txBody>
          <a:bodyPr/>
          <a:lstStyle/>
          <a:p>
            <a:r>
              <a:rPr lang="en-US" altLang="en-US" sz="4000" b="0" dirty="0" smtClean="0"/>
              <a:t>Vietnam War </a:t>
            </a:r>
            <a:endParaRPr lang="en-US" sz="4000" b="0" dirty="0"/>
          </a:p>
        </p:txBody>
      </p:sp>
      <p:pic>
        <p:nvPicPr>
          <p:cNvPr id="9" name="Picture 2" descr="C:\Users\carlos.alvarado4\Downloads\Desktop\Picture7.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92838" y="2051514"/>
            <a:ext cx="5391150" cy="35630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carlos.alvarado4\Downloads\Desktop\Picture8.jpg"/>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608013" y="1995551"/>
            <a:ext cx="5391150" cy="367493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27358" y="6163293"/>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6077607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0"/>
            <a:ext cx="10972800" cy="832779"/>
          </a:xfrm>
        </p:spPr>
        <p:txBody>
          <a:bodyPr/>
          <a:lstStyle/>
          <a:p>
            <a:r>
              <a:rPr lang="en-US" altLang="en-US" sz="4000" b="0" dirty="0"/>
              <a:t>Vietnam War </a:t>
            </a:r>
            <a:endParaRPr lang="en-US" dirty="0"/>
          </a:p>
        </p:txBody>
      </p:sp>
      <p:pic>
        <p:nvPicPr>
          <p:cNvPr id="20482"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08013" y="1749340"/>
            <a:ext cx="5391150" cy="416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descr="C:\Users\carlos.alvarado4\Downloads\Desktop\Picture5.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169087" y="1828800"/>
            <a:ext cx="5563734" cy="40169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308606" y="6175169"/>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550478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6756" y="0"/>
            <a:ext cx="6818489" cy="830579"/>
          </a:xfrm>
        </p:spPr>
        <p:txBody>
          <a:bodyPr/>
          <a:lstStyle/>
          <a:p>
            <a:r>
              <a:rPr lang="en-US" altLang="en-US" sz="4000" b="0" dirty="0"/>
              <a:t>Vietnam War </a:t>
            </a:r>
            <a:endParaRPr lang="en-US" dirty="0"/>
          </a:p>
        </p:txBody>
      </p:sp>
      <p:pic>
        <p:nvPicPr>
          <p:cNvPr id="9218" name="Picture 2" descr="C:\Users\carlos.alvarado4\Downloads\Desktop\Picture9.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626431" y="1603168"/>
            <a:ext cx="4581692" cy="4404209"/>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carlos.alvarado4\Downloads\Desktop\Picture10.jpg"/>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1087692" y="1623219"/>
            <a:ext cx="4431792" cy="4419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27359" y="617516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6781244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75512" y="230353"/>
            <a:ext cx="5240977" cy="590550"/>
          </a:xfrm>
        </p:spPr>
        <p:txBody>
          <a:bodyPr/>
          <a:lstStyle/>
          <a:p>
            <a:r>
              <a:rPr lang="en-US" altLang="en-US" sz="4000" b="0" dirty="0"/>
              <a:t>The 1970s and 1980s </a:t>
            </a:r>
            <a:endParaRPr lang="en-US" dirty="0"/>
          </a:p>
        </p:txBody>
      </p:sp>
      <p:pic>
        <p:nvPicPr>
          <p:cNvPr id="7" name="Picture 5" descr="639110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82222" y="1336121"/>
            <a:ext cx="3103741"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63911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0093" y="2209799"/>
            <a:ext cx="4648200"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427358" y="6115792"/>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7472084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14331" y="0"/>
            <a:ext cx="6163339" cy="807522"/>
          </a:xfrm>
        </p:spPr>
        <p:txBody>
          <a:bodyPr/>
          <a:lstStyle/>
          <a:p>
            <a:r>
              <a:rPr lang="en-US" sz="4000" b="0" dirty="0"/>
              <a:t>Revolutionary War</a:t>
            </a:r>
          </a:p>
        </p:txBody>
      </p:sp>
      <p:pic>
        <p:nvPicPr>
          <p:cNvPr id="9" name="Picture 5" descr="06391-1"/>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237067" y="2027935"/>
            <a:ext cx="3984978" cy="359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2355" y="1542491"/>
            <a:ext cx="2438400" cy="457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C:\Users\elizabeth.a.vane\AppData\Local\Microsoft\Windows\Temporary Internet Files\Content.Outlook\IEE3BQ2S\Death-of-Joseph-Warren-Trumbull-1815-1831-MFA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6533" y="1727198"/>
            <a:ext cx="4809066" cy="38608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427358" y="6246420"/>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1928657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983179" y="-1"/>
            <a:ext cx="8225642" cy="819397"/>
          </a:xfrm>
        </p:spPr>
        <p:txBody>
          <a:bodyPr/>
          <a:lstStyle/>
          <a:p>
            <a:r>
              <a:rPr lang="en-US" altLang="en-US" sz="4000" b="0" dirty="0"/>
              <a:t>Operation Desert </a:t>
            </a:r>
            <a:r>
              <a:rPr lang="en-US" altLang="en-US" sz="4000" b="0" dirty="0" smtClean="0"/>
              <a:t>Shield/Storm</a:t>
            </a:r>
            <a:endParaRPr lang="en-US" sz="4000" b="0" dirty="0"/>
          </a:p>
        </p:txBody>
      </p:sp>
      <p:pic>
        <p:nvPicPr>
          <p:cNvPr id="7" name="Picture 5" descr="dsds5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14770" y="1665306"/>
            <a:ext cx="51054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dsds1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3237" y="3265967"/>
            <a:ext cx="41148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332356" y="6175030"/>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42107059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17964" y="0"/>
            <a:ext cx="8756073" cy="820903"/>
          </a:xfrm>
        </p:spPr>
        <p:txBody>
          <a:bodyPr/>
          <a:lstStyle/>
          <a:p>
            <a:r>
              <a:rPr lang="en-US" sz="4000" b="0" dirty="0" smtClean="0"/>
              <a:t>Patient Evacuation</a:t>
            </a:r>
            <a:endParaRPr lang="en-US" sz="4000" b="0" dirty="0"/>
          </a:p>
        </p:txBody>
      </p:sp>
      <p:pic>
        <p:nvPicPr>
          <p:cNvPr id="8" name="Picture 2" descr="C:\Users\elizabeth.a.vane\AppData\Local\Microsoft\Windows\Temporary Internet Files\Content.Outlook\IEE3BQ2S\38.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601097" y="1605664"/>
            <a:ext cx="4814051" cy="45259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elizabeth.a.vane\AppData\Local\Microsoft\Windows\Temporary Internet Files\Content.Outlook\IEE3BQ2S\IMG_1417.JPG"/>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6115792" y="1570038"/>
            <a:ext cx="5557651" cy="452596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27359" y="6198919"/>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1756736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7172" y="917465"/>
            <a:ext cx="3785191" cy="590550"/>
          </a:xfrm>
        </p:spPr>
        <p:txBody>
          <a:bodyPr/>
          <a:lstStyle/>
          <a:p>
            <a:r>
              <a:rPr lang="en-US" altLang="en-US" sz="3200" b="0" dirty="0"/>
              <a:t>World War I </a:t>
            </a:r>
            <a:endParaRPr lang="en-US" dirty="0"/>
          </a:p>
        </p:txBody>
      </p:sp>
      <p:pic>
        <p:nvPicPr>
          <p:cNvPr id="3074" name="Picture 2" descr="G:\PastPerfect\Images\003\2010151292.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272144" y="1886195"/>
            <a:ext cx="3275354" cy="419917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751674" y="999461"/>
            <a:ext cx="4082903" cy="553998"/>
          </a:xfrm>
          <a:prstGeom prst="rect">
            <a:avLst/>
          </a:prstGeom>
          <a:noFill/>
        </p:spPr>
        <p:txBody>
          <a:bodyPr wrap="square" rtlCol="0">
            <a:spAutoFit/>
          </a:bodyPr>
          <a:lstStyle/>
          <a:p>
            <a:pPr algn="ctr"/>
            <a:r>
              <a:rPr lang="en-US" altLang="en-US" sz="3000" kern="0" dirty="0" smtClean="0">
                <a:solidFill>
                  <a:srgbClr val="660033"/>
                </a:solidFill>
                <a:ea typeface="+mj-ea"/>
                <a:cs typeface="+mj-cs"/>
              </a:rPr>
              <a:t>Afghanistan: 2013</a:t>
            </a:r>
            <a:endParaRPr lang="en-US" dirty="0"/>
          </a:p>
        </p:txBody>
      </p:sp>
      <p:pic>
        <p:nvPicPr>
          <p:cNvPr id="3075" name="Picture 3" descr="G:\MCMH\COL Vane\house_poster_photos\2010153207.JPG"/>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608013" y="1622647"/>
            <a:ext cx="5391150" cy="442074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65019" y="0"/>
            <a:ext cx="10861963" cy="707886"/>
          </a:xfrm>
          <a:prstGeom prst="rect">
            <a:avLst/>
          </a:prstGeom>
          <a:noFill/>
        </p:spPr>
        <p:txBody>
          <a:bodyPr wrap="square" rtlCol="0">
            <a:spAutoFit/>
          </a:bodyPr>
          <a:lstStyle/>
          <a:p>
            <a:pPr algn="ctr"/>
            <a:r>
              <a:rPr lang="en-US" altLang="en-US" sz="4000" kern="0" dirty="0" smtClean="0">
                <a:solidFill>
                  <a:srgbClr val="660033"/>
                </a:solidFill>
                <a:ea typeface="+mj-ea"/>
                <a:cs typeface="+mj-cs"/>
              </a:rPr>
              <a:t>Nursing Care</a:t>
            </a:r>
            <a:endParaRPr lang="en-US" sz="2400" dirty="0"/>
          </a:p>
        </p:txBody>
      </p:sp>
      <p:sp>
        <p:nvSpPr>
          <p:cNvPr id="8" name="TextBox 7"/>
          <p:cNvSpPr txBox="1"/>
          <p:nvPr/>
        </p:nvSpPr>
        <p:spPr>
          <a:xfrm>
            <a:off x="4443193" y="617516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7320107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94259" y="0"/>
            <a:ext cx="6003483" cy="789834"/>
          </a:xfrm>
        </p:spPr>
        <p:txBody>
          <a:bodyPr/>
          <a:lstStyle/>
          <a:p>
            <a:r>
              <a:rPr lang="en-US" sz="4000" b="0" dirty="0" smtClean="0"/>
              <a:t>Physical Fitness Training </a:t>
            </a:r>
            <a:endParaRPr lang="en-US" sz="4000" b="0" dirty="0"/>
          </a:p>
        </p:txBody>
      </p:sp>
      <p:pic>
        <p:nvPicPr>
          <p:cNvPr id="5122" name="Picture 2" descr="C:\Users\carlos.alvarado4\Downloads\Desktop\Picture2.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7564583" y="3871867"/>
            <a:ext cx="3241962" cy="2176632"/>
          </a:xfrm>
          <a:prstGeom prst="snip2DiagRect">
            <a:avLst/>
          </a:prstGeom>
          <a:solidFill>
            <a:srgbClr val="FFFFFF">
              <a:shade val="85000"/>
            </a:srgbClr>
          </a:solidFill>
          <a:ln w="88900" cap="sq">
            <a:solidFill>
              <a:schemeClr val="bg1">
                <a:lumMod val="9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5123" name="Picture 3" descr="C:\Users\carlos.alvarado4\Pictures\Picture2 copy.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7547853" y="1403784"/>
            <a:ext cx="3246818" cy="222504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4098" name="Picture 2" descr="C:\Users\carlos.alvarado4\Downloads\Desktop\Picture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309" y="1089107"/>
            <a:ext cx="6572250" cy="522446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427359" y="6128904"/>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3233671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93766" y="0"/>
            <a:ext cx="11004468" cy="832778"/>
          </a:xfrm>
        </p:spPr>
        <p:txBody>
          <a:bodyPr/>
          <a:lstStyle/>
          <a:p>
            <a:r>
              <a:rPr lang="en-US" sz="4000" b="0" dirty="0" smtClean="0"/>
              <a:t>Occupational Hazards</a:t>
            </a:r>
            <a:endParaRPr lang="en-US" sz="4000" b="0" dirty="0"/>
          </a:p>
        </p:txBody>
      </p:sp>
      <p:pic>
        <p:nvPicPr>
          <p:cNvPr id="11" name="Picture 2" descr="C:\Users\elizabeth.a.vane\AppData\Local\Microsoft\Windows\Temporary Internet Files\Content.Outlook\IEE3BQ2S\6.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517971" y="1636889"/>
            <a:ext cx="5413418" cy="4203747"/>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C:\Users\carlos.alvarado4\Downloads\Desktop\Picture12.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7063554" y="1570667"/>
            <a:ext cx="3649717" cy="452470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27358" y="617516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9882742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0"/>
            <a:ext cx="10972800" cy="809027"/>
          </a:xfrm>
        </p:spPr>
        <p:txBody>
          <a:bodyPr/>
          <a:lstStyle/>
          <a:p>
            <a:r>
              <a:rPr lang="en-US" sz="4000" b="0" dirty="0" smtClean="0"/>
              <a:t>Orthopedic Traction</a:t>
            </a:r>
            <a:endParaRPr lang="en-US" sz="4000" b="0" dirty="0"/>
          </a:p>
        </p:txBody>
      </p:sp>
      <p:sp>
        <p:nvSpPr>
          <p:cNvPr id="6" name="Content Placeholder 5"/>
          <p:cNvSpPr>
            <a:spLocks noGrp="1"/>
          </p:cNvSpPr>
          <p:nvPr>
            <p:ph sz="half" idx="1"/>
          </p:nvPr>
        </p:nvSpPr>
        <p:spPr/>
        <p:txBody>
          <a:bodyPr/>
          <a:lstStyle/>
          <a:p>
            <a:endParaRPr lang="en-US" dirty="0"/>
          </a:p>
        </p:txBody>
      </p:sp>
      <p:sp>
        <p:nvSpPr>
          <p:cNvPr id="7" name="Content Placeholder 6"/>
          <p:cNvSpPr>
            <a:spLocks noGrp="1"/>
          </p:cNvSpPr>
          <p:nvPr>
            <p:ph sz="half" idx="2"/>
          </p:nvPr>
        </p:nvSpPr>
        <p:spPr/>
        <p:txBody>
          <a:bodyPr/>
          <a:lstStyle/>
          <a:p>
            <a:endParaRPr lang="en-US" dirty="0"/>
          </a:p>
        </p:txBody>
      </p:sp>
      <p:pic>
        <p:nvPicPr>
          <p:cNvPr id="2050" name="Picture 2" descr="C:\Users\elizabeth.a.vane\AppData\Local\Microsoft\Windows\Temporary Internet Files\Content.Outlook\IEE3BQ2S\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312" y="1692049"/>
            <a:ext cx="5249596" cy="440395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elizabeth.a.vane\AppData\Local\Microsoft\Windows\Temporary Internet Files\Content.Outlook\IEE3BQ2S\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717492"/>
            <a:ext cx="5344633" cy="451397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453270" y="978193"/>
            <a:ext cx="3285461" cy="584775"/>
          </a:xfrm>
          <a:prstGeom prst="rect">
            <a:avLst/>
          </a:prstGeom>
          <a:noFill/>
        </p:spPr>
        <p:txBody>
          <a:bodyPr wrap="square" rtlCol="0">
            <a:spAutoFit/>
          </a:bodyPr>
          <a:lstStyle/>
          <a:p>
            <a:pPr algn="ctr"/>
            <a:r>
              <a:rPr lang="en-US" sz="3200" kern="0" dirty="0" smtClean="0">
                <a:solidFill>
                  <a:srgbClr val="660033"/>
                </a:solidFill>
                <a:ea typeface="+mj-ea"/>
                <a:cs typeface="+mj-cs"/>
              </a:rPr>
              <a:t>WWI</a:t>
            </a:r>
            <a:endParaRPr lang="en-US" sz="1400" dirty="0"/>
          </a:p>
        </p:txBody>
      </p:sp>
      <p:sp>
        <p:nvSpPr>
          <p:cNvPr id="9" name="TextBox 8"/>
          <p:cNvSpPr txBox="1"/>
          <p:nvPr/>
        </p:nvSpPr>
        <p:spPr>
          <a:xfrm>
            <a:off x="4308606" y="6231465"/>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47032467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19200" y="0"/>
            <a:ext cx="10972800" cy="832779"/>
          </a:xfrm>
        </p:spPr>
        <p:txBody>
          <a:bodyPr/>
          <a:lstStyle/>
          <a:p>
            <a:r>
              <a:rPr lang="en-US" sz="4000" b="0" dirty="0"/>
              <a:t>Orthopedic </a:t>
            </a:r>
            <a:r>
              <a:rPr lang="en-US" sz="4000" b="0" dirty="0" smtClean="0"/>
              <a:t>Traction</a:t>
            </a:r>
            <a:endParaRPr lang="en-US" sz="3600" dirty="0"/>
          </a:p>
        </p:txBody>
      </p:sp>
      <p:pic>
        <p:nvPicPr>
          <p:cNvPr id="9219"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383758" y="1924493"/>
            <a:ext cx="5693353"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C:\Users\elizabeth.a.vane\AppData\Local\Microsoft\Windows\Temporary Internet Files\Content.Outlook\IEE3BQ2S\1944 LT Jane M  Easton and Miss Dora Chu 95th SH Kon-Ming China 001 - Copy.jpg"/>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bwMode="auto">
          <a:xfrm>
            <a:off x="6679205" y="1973879"/>
            <a:ext cx="5069772" cy="401534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4791" y="1180215"/>
            <a:ext cx="5433237" cy="584775"/>
          </a:xfrm>
          <a:prstGeom prst="rect">
            <a:avLst/>
          </a:prstGeom>
          <a:noFill/>
        </p:spPr>
        <p:txBody>
          <a:bodyPr wrap="square" rtlCol="0">
            <a:spAutoFit/>
          </a:bodyPr>
          <a:lstStyle/>
          <a:p>
            <a:pPr algn="ctr"/>
            <a:r>
              <a:rPr lang="en-US" sz="3200" kern="0" dirty="0" smtClean="0">
                <a:solidFill>
                  <a:srgbClr val="660033"/>
                </a:solidFill>
                <a:ea typeface="+mj-ea"/>
                <a:cs typeface="+mj-cs"/>
              </a:rPr>
              <a:t>WWI</a:t>
            </a:r>
            <a:endParaRPr lang="en-US" sz="1400" dirty="0"/>
          </a:p>
        </p:txBody>
      </p:sp>
      <p:sp>
        <p:nvSpPr>
          <p:cNvPr id="3" name="TextBox 2"/>
          <p:cNvSpPr txBox="1"/>
          <p:nvPr/>
        </p:nvSpPr>
        <p:spPr>
          <a:xfrm>
            <a:off x="6645350" y="1212112"/>
            <a:ext cx="5082362" cy="584775"/>
          </a:xfrm>
          <a:prstGeom prst="rect">
            <a:avLst/>
          </a:prstGeom>
          <a:noFill/>
        </p:spPr>
        <p:txBody>
          <a:bodyPr wrap="square" rtlCol="0">
            <a:spAutoFit/>
          </a:bodyPr>
          <a:lstStyle/>
          <a:p>
            <a:pPr algn="ctr"/>
            <a:r>
              <a:rPr lang="en-US" sz="3200" kern="0" dirty="0" smtClean="0">
                <a:solidFill>
                  <a:srgbClr val="660033"/>
                </a:solidFill>
                <a:ea typeface="+mj-ea"/>
                <a:cs typeface="+mj-cs"/>
              </a:rPr>
              <a:t>WWII</a:t>
            </a:r>
            <a:endParaRPr lang="en-US" dirty="0"/>
          </a:p>
        </p:txBody>
      </p:sp>
      <p:sp>
        <p:nvSpPr>
          <p:cNvPr id="8" name="TextBox 7"/>
          <p:cNvSpPr txBox="1"/>
          <p:nvPr/>
        </p:nvSpPr>
        <p:spPr>
          <a:xfrm>
            <a:off x="4427358" y="6210794"/>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8713273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09600" y="0"/>
            <a:ext cx="10972800" cy="820903"/>
          </a:xfrm>
        </p:spPr>
        <p:txBody>
          <a:bodyPr/>
          <a:lstStyle/>
          <a:p>
            <a:r>
              <a:rPr lang="en-US" sz="4000" b="0" dirty="0"/>
              <a:t>Orthopedic </a:t>
            </a:r>
            <a:r>
              <a:rPr lang="en-US" sz="4000" b="0" dirty="0" smtClean="0"/>
              <a:t>Traction</a:t>
            </a:r>
            <a:endParaRPr lang="en-US" dirty="0"/>
          </a:p>
        </p:txBody>
      </p:sp>
      <p:pic>
        <p:nvPicPr>
          <p:cNvPr id="5122"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08013" y="1887712"/>
            <a:ext cx="5391150" cy="3890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C:\Users\elizabeth.a.vane\AppData\Local\Microsoft\Windows\Temporary Internet Files\Content.Outlook\IEE3BQ2S\1970s (mid) Ward Whites 001.jpg"/>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6453963" y="1830275"/>
            <a:ext cx="5129852" cy="42201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6056" y="1080655"/>
            <a:ext cx="5401339" cy="584775"/>
          </a:xfrm>
          <a:prstGeom prst="rect">
            <a:avLst/>
          </a:prstGeom>
          <a:noFill/>
        </p:spPr>
        <p:txBody>
          <a:bodyPr wrap="square" rtlCol="0">
            <a:spAutoFit/>
          </a:bodyPr>
          <a:lstStyle/>
          <a:p>
            <a:pPr algn="ctr"/>
            <a:r>
              <a:rPr lang="en-US" sz="3200" kern="0" dirty="0" smtClean="0">
                <a:solidFill>
                  <a:srgbClr val="660033"/>
                </a:solidFill>
                <a:ea typeface="+mj-ea"/>
                <a:cs typeface="+mj-cs"/>
              </a:rPr>
              <a:t>1950s</a:t>
            </a:r>
            <a:endParaRPr lang="en-US" sz="1400" dirty="0"/>
          </a:p>
        </p:txBody>
      </p:sp>
      <p:sp>
        <p:nvSpPr>
          <p:cNvPr id="3" name="TextBox 2"/>
          <p:cNvSpPr txBox="1"/>
          <p:nvPr/>
        </p:nvSpPr>
        <p:spPr>
          <a:xfrm>
            <a:off x="6475228" y="1080655"/>
            <a:ext cx="5114260" cy="584775"/>
          </a:xfrm>
          <a:prstGeom prst="rect">
            <a:avLst/>
          </a:prstGeom>
          <a:noFill/>
        </p:spPr>
        <p:txBody>
          <a:bodyPr wrap="square" rtlCol="0">
            <a:spAutoFit/>
          </a:bodyPr>
          <a:lstStyle/>
          <a:p>
            <a:pPr algn="ctr"/>
            <a:r>
              <a:rPr lang="en-US" sz="3200" kern="0" dirty="0" smtClean="0">
                <a:solidFill>
                  <a:srgbClr val="660033"/>
                </a:solidFill>
                <a:ea typeface="+mj-ea"/>
                <a:cs typeface="+mj-cs"/>
              </a:rPr>
              <a:t>1960s</a:t>
            </a:r>
            <a:endParaRPr lang="en-US" sz="1400" dirty="0"/>
          </a:p>
        </p:txBody>
      </p:sp>
      <p:sp>
        <p:nvSpPr>
          <p:cNvPr id="8" name="TextBox 7"/>
          <p:cNvSpPr txBox="1"/>
          <p:nvPr/>
        </p:nvSpPr>
        <p:spPr>
          <a:xfrm>
            <a:off x="4427359" y="617516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8920210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 y="0"/>
            <a:ext cx="12191999" cy="818555"/>
          </a:xfrm>
        </p:spPr>
        <p:txBody>
          <a:bodyPr/>
          <a:lstStyle/>
          <a:p>
            <a:r>
              <a:rPr lang="en-US" sz="4000" b="0" dirty="0"/>
              <a:t>Orthopedic </a:t>
            </a:r>
            <a:r>
              <a:rPr lang="en-US" sz="4000" b="0" dirty="0" smtClean="0"/>
              <a:t>Traction</a:t>
            </a:r>
            <a:endParaRPr lang="en-US" sz="4000" b="0" dirty="0"/>
          </a:p>
        </p:txBody>
      </p:sp>
      <p:pic>
        <p:nvPicPr>
          <p:cNvPr id="7" name="Picture 5" descr="c2-08-37b"/>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768087" y="1570038"/>
            <a:ext cx="6655826"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009403"/>
            <a:ext cx="12191999" cy="523220"/>
          </a:xfrm>
          <a:prstGeom prst="rect">
            <a:avLst/>
          </a:prstGeom>
          <a:noFill/>
        </p:spPr>
        <p:txBody>
          <a:bodyPr wrap="square" rtlCol="0">
            <a:spAutoFit/>
          </a:bodyPr>
          <a:lstStyle/>
          <a:p>
            <a:pPr algn="ctr"/>
            <a:r>
              <a:rPr lang="en-US" altLang="en-US" sz="2800" kern="0" dirty="0" smtClean="0">
                <a:solidFill>
                  <a:srgbClr val="660033"/>
                </a:solidFill>
                <a:ea typeface="+mj-ea"/>
                <a:cs typeface="+mj-cs"/>
              </a:rPr>
              <a:t>Somalia, 1992-1994</a:t>
            </a:r>
            <a:endParaRPr lang="en-US" sz="1200" dirty="0"/>
          </a:p>
        </p:txBody>
      </p:sp>
      <p:sp>
        <p:nvSpPr>
          <p:cNvPr id="6" name="TextBox 5"/>
          <p:cNvSpPr txBox="1"/>
          <p:nvPr/>
        </p:nvSpPr>
        <p:spPr>
          <a:xfrm>
            <a:off x="4201728" y="6163293"/>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8652642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0"/>
            <a:ext cx="10972800" cy="806266"/>
          </a:xfrm>
        </p:spPr>
        <p:txBody>
          <a:bodyPr/>
          <a:lstStyle/>
          <a:p>
            <a:r>
              <a:rPr lang="en-US" sz="4000" b="0" dirty="0" smtClean="0"/>
              <a:t>Safety Measures</a:t>
            </a:r>
            <a:endParaRPr lang="en-US" sz="4000" b="0" dirty="0"/>
          </a:p>
        </p:txBody>
      </p:sp>
      <p:pic>
        <p:nvPicPr>
          <p:cNvPr id="8" name="Picture 2" descr="G:\MCMH\COL Vane\house_poster_photos\MSS Coll  Parker Edna  Photographs  Bunker Kansas Line Korea  195010.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1065452" y="1591733"/>
            <a:ext cx="4490018" cy="447332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elizabeth.a.vane\AppData\Local\Microsoft\Windows\Temporary Internet Files\Content.Outlook\IEE3BQ2S\IMG_0885.JPG"/>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6833774" y="1570038"/>
            <a:ext cx="4109277" cy="452596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27359" y="6210794"/>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4959290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61556" y="1"/>
            <a:ext cx="3668889" cy="783770"/>
          </a:xfrm>
        </p:spPr>
        <p:txBody>
          <a:bodyPr/>
          <a:lstStyle/>
          <a:p>
            <a:r>
              <a:rPr lang="en-US" sz="4000" b="0" dirty="0" smtClean="0"/>
              <a:t>Civil War</a:t>
            </a:r>
            <a:endParaRPr lang="en-US" sz="4000" b="0" dirty="0"/>
          </a:p>
        </p:txBody>
      </p:sp>
      <p:pic>
        <p:nvPicPr>
          <p:cNvPr id="2050"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581891" y="1581914"/>
            <a:ext cx="3685009"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C:\Users\elizabeth.a.vane\AppData\Local\Microsoft\Windows\Temporary Internet Files\Content.Outlook\IEE3BQ2S\Picture1.pn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bwMode="auto">
          <a:xfrm>
            <a:off x="5503821" y="1579417"/>
            <a:ext cx="6080168" cy="4560125"/>
          </a:xfrm>
          <a:prstGeom prst="roundRect">
            <a:avLst>
              <a:gd name="adj" fmla="val 4167"/>
            </a:avLst>
          </a:prstGeom>
          <a:solidFill>
            <a:srgbClr val="FFFFFF"/>
          </a:solidFill>
          <a:ln w="76200" cap="sq">
            <a:solidFill>
              <a:srgbClr val="292929"/>
            </a:solidFill>
            <a:miter lim="800000"/>
          </a:ln>
          <a:effectLst/>
          <a:scene3d>
            <a:camera prst="orthographicFront"/>
            <a:lightRig rig="threePt" dir="t">
              <a:rot lat="0" lon="0" rev="2700000"/>
            </a:lightRig>
          </a:scene3d>
          <a:sp3d>
            <a:bevelT h="38100"/>
            <a:contourClr>
              <a:srgbClr val="C0C0C0"/>
            </a:contourClr>
          </a:sp3d>
          <a:extLst/>
        </p:spPr>
      </p:pic>
      <p:sp>
        <p:nvSpPr>
          <p:cNvPr id="8" name="TextBox 7"/>
          <p:cNvSpPr txBox="1"/>
          <p:nvPr/>
        </p:nvSpPr>
        <p:spPr>
          <a:xfrm>
            <a:off x="4427359" y="6222669"/>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11638121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09028"/>
          </a:xfrm>
        </p:spPr>
        <p:txBody>
          <a:bodyPr/>
          <a:lstStyle/>
          <a:p>
            <a:r>
              <a:rPr lang="en-US" sz="4000" b="0" dirty="0" smtClean="0"/>
              <a:t>Nurse Anesthesia</a:t>
            </a:r>
            <a:endParaRPr lang="en-US" sz="4000" b="0" dirty="0"/>
          </a:p>
        </p:txBody>
      </p:sp>
      <p:pic>
        <p:nvPicPr>
          <p:cNvPr id="15363"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242811" y="1009403"/>
            <a:ext cx="6198461" cy="5038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C:\Users\elizabeth.a.vane\AppData\Local\Microsoft\Windows\Temporary Internet Files\Content.Outlook\IEE3BQ2S\31.jpg"/>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bwMode="auto">
          <a:xfrm>
            <a:off x="1243836" y="3360717"/>
            <a:ext cx="3126283" cy="273528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Nurse anesthetists providing anesthesia in WWI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5110" y="1009403"/>
            <a:ext cx="2865776" cy="2197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4427358" y="6234545"/>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6188343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57409"/>
          </a:xfrm>
        </p:spPr>
        <p:txBody>
          <a:bodyPr/>
          <a:lstStyle/>
          <a:p>
            <a:r>
              <a:rPr lang="en-US" sz="4000" b="0" dirty="0" smtClean="0"/>
              <a:t>Determination and Poise</a:t>
            </a:r>
            <a:endParaRPr lang="en-US" sz="4000" b="0" dirty="0"/>
          </a:p>
        </p:txBody>
      </p:sp>
      <p:pic>
        <p:nvPicPr>
          <p:cNvPr id="7" name="Picture 2" descr="C:\Users\elizabeth.a.vane\AppData\Local\Microsoft\Windows\Temporary Internet Files\Content.Outlook\IEE3BQ2S\IMG_0007.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700474" y="1570038"/>
            <a:ext cx="5206227" cy="45259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carlos.alvarado4\Pictures\Picture2.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7378864" y="1570667"/>
            <a:ext cx="3019097" cy="452470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427358" y="6222669"/>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165286296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10972800" cy="809028"/>
          </a:xfrm>
        </p:spPr>
        <p:txBody>
          <a:bodyPr/>
          <a:lstStyle/>
          <a:p>
            <a:r>
              <a:rPr lang="en-US" sz="4000" b="0" dirty="0" smtClean="0"/>
              <a:t>Leading from where </a:t>
            </a:r>
            <a:r>
              <a:rPr lang="en-US" sz="4000" b="0" smtClean="0"/>
              <a:t>you are</a:t>
            </a:r>
            <a:endParaRPr lang="en-US" sz="4000" b="0" dirty="0"/>
          </a:p>
        </p:txBody>
      </p:sp>
      <p:pic>
        <p:nvPicPr>
          <p:cNvPr id="7" name="Picture 2" descr="C:\Users\elizabeth.a.vane\AppData\Local\Microsoft\Windows\Temporary Internet Files\Content.Outlook\IEE3BQ2S\IMG_0971.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475013" y="1581914"/>
            <a:ext cx="4904509" cy="452596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carlos.alvarado4\Downloads\Desktop\4016117_G.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5558373" y="1567542"/>
            <a:ext cx="6049834" cy="45373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308605" y="6210794"/>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18423265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63381" y="0"/>
            <a:ext cx="7960241" cy="799224"/>
          </a:xfrm>
        </p:spPr>
        <p:txBody>
          <a:bodyPr/>
          <a:lstStyle/>
          <a:p>
            <a:r>
              <a:rPr lang="en-US" altLang="en-US" sz="4000" b="0" dirty="0"/>
              <a:t>Spanish-American War </a:t>
            </a:r>
            <a:endParaRPr lang="en-US" sz="3600" dirty="0"/>
          </a:p>
        </p:txBody>
      </p:sp>
      <p:pic>
        <p:nvPicPr>
          <p:cNvPr id="7" name="Picture 11" descr="Photo, 1899 Field Hospital - 1st Division">
            <a:hlinkClick r:id="rId3"/>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880533" y="1411111"/>
            <a:ext cx="10001955" cy="5159021"/>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p:cNvSpPr txBox="1"/>
          <p:nvPr/>
        </p:nvSpPr>
        <p:spPr>
          <a:xfrm>
            <a:off x="9272492" y="6163293"/>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17631894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16333" y="0"/>
            <a:ext cx="6159335" cy="783770"/>
          </a:xfrm>
        </p:spPr>
        <p:txBody>
          <a:bodyPr/>
          <a:lstStyle/>
          <a:p>
            <a:r>
              <a:rPr lang="en-US" altLang="en-US" sz="4000" b="0" dirty="0"/>
              <a:t>Spanish-American War </a:t>
            </a:r>
            <a:endParaRPr lang="en-US" sz="3600" dirty="0"/>
          </a:p>
        </p:txBody>
      </p:sp>
      <p:pic>
        <p:nvPicPr>
          <p:cNvPr id="17410"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08013" y="1660573"/>
            <a:ext cx="5391150" cy="4344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C:\Users\carlos.alvarado4\Downloads\Desktop\Picture1.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555178" y="1769425"/>
            <a:ext cx="5194409" cy="416160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652990" y="6139542"/>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20637509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622961" y="0"/>
            <a:ext cx="8946078" cy="785277"/>
          </a:xfrm>
        </p:spPr>
        <p:txBody>
          <a:bodyPr/>
          <a:lstStyle/>
          <a:p>
            <a:r>
              <a:rPr lang="en-US" altLang="en-US" sz="4000" b="0" dirty="0" smtClean="0"/>
              <a:t>Spanish-American War </a:t>
            </a:r>
            <a:endParaRPr lang="en-US" sz="4000" b="0" dirty="0"/>
          </a:p>
        </p:txBody>
      </p:sp>
      <p:pic>
        <p:nvPicPr>
          <p:cNvPr id="5123" name="Picture 3" descr="C:\Users\carlos.alvarado4\Downloads\Desktop\Picture2.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043855" y="1615045"/>
            <a:ext cx="5522711" cy="440309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elizabeth.a.vane\AppData\Local\Microsoft\Windows\Temporary Internet Files\Content.Outlook\IEE3BQ2S\1900 Reserve Hosp 1 Manila 001.jpg"/>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bwMode="auto">
          <a:xfrm>
            <a:off x="622610" y="1558163"/>
            <a:ext cx="4958193" cy="452596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641115" y="6187043"/>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10403044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9867" y="0"/>
            <a:ext cx="5012267" cy="819397"/>
          </a:xfrm>
        </p:spPr>
        <p:txBody>
          <a:bodyPr/>
          <a:lstStyle/>
          <a:p>
            <a:r>
              <a:rPr lang="en-US" altLang="en-US" sz="4000" b="0" dirty="0" smtClean="0"/>
              <a:t>World War </a:t>
            </a:r>
            <a:r>
              <a:rPr lang="en-US" altLang="en-US" sz="4000" b="0" dirty="0"/>
              <a:t>I </a:t>
            </a:r>
            <a:endParaRPr lang="en-US" sz="4000" b="0" dirty="0"/>
          </a:p>
        </p:txBody>
      </p:sp>
      <p:pic>
        <p:nvPicPr>
          <p:cNvPr id="9" name="Picture 3" descr="C:\Users\elizabeth.a.vane\AppData\Local\Microsoft\Windows\Temporary Internet Files\Content.Outlook\IEE3BQ2S\1920 (ca) Tripler OR 001.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192838" y="1716993"/>
            <a:ext cx="5391150" cy="423205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carlos.alvarado4\Downloads\Desktop\2010153170-2.jpg"/>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bwMode="auto">
          <a:xfrm>
            <a:off x="608013" y="1722027"/>
            <a:ext cx="5391150" cy="422198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759868" y="6151418"/>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6131849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481512" y="-1"/>
            <a:ext cx="5228976" cy="831273"/>
          </a:xfrm>
        </p:spPr>
        <p:txBody>
          <a:bodyPr/>
          <a:lstStyle/>
          <a:p>
            <a:r>
              <a:rPr lang="en-US" altLang="en-US" sz="4000" b="0" dirty="0" smtClean="0"/>
              <a:t>World War I </a:t>
            </a:r>
            <a:endParaRPr lang="en-US" sz="4000" b="0" dirty="0"/>
          </a:p>
        </p:txBody>
      </p:sp>
      <p:pic>
        <p:nvPicPr>
          <p:cNvPr id="8" name="Content Placeholder 7" descr="ww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94876" y="1733797"/>
            <a:ext cx="5035938" cy="4028750"/>
          </a:xfrm>
          <a:prstGeom prst="roundRect">
            <a:avLst>
              <a:gd name="adj" fmla="val 4167"/>
            </a:avLst>
          </a:prstGeom>
          <a:solidFill>
            <a:srgbClr val="FFFFFF"/>
          </a:solidFill>
          <a:ln w="76200" cap="sq">
            <a:solidFill>
              <a:srgbClr val="292929"/>
            </a:solidFill>
            <a:miter lim="800000"/>
          </a:ln>
          <a:effectLst/>
          <a:scene3d>
            <a:camera prst="orthographicFront"/>
            <a:lightRig rig="threePt" dir="t">
              <a:rot lat="0" lon="0" rev="2700000"/>
            </a:lightRig>
          </a:scene3d>
          <a:sp3d>
            <a:bevelT h="38100"/>
            <a:contourClr>
              <a:srgbClr val="C0C0C0"/>
            </a:contourClr>
          </a:sp3d>
          <a:extLst/>
        </p:spPr>
      </p:pic>
      <p:pic>
        <p:nvPicPr>
          <p:cNvPr id="11" name="Picture 11" descr="ww1nurs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7939" y="1095499"/>
            <a:ext cx="4038600" cy="24368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7170" name="Picture 2" descr="C:\Users\carlos.alvarado4\Downloads\Desktop\Picture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7436" y="3748172"/>
            <a:ext cx="3939103" cy="22769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700492" y="6127667"/>
            <a:ext cx="2553195" cy="369332"/>
          </a:xfrm>
          <a:prstGeom prst="rect">
            <a:avLst/>
          </a:prstGeom>
          <a:noFill/>
        </p:spPr>
        <p:txBody>
          <a:bodyPr wrap="square" rtlCol="0">
            <a:spAutoFit/>
          </a:bodyPr>
          <a:lstStyle/>
          <a:p>
            <a:pPr algn="ctr"/>
            <a:r>
              <a:rPr lang="en-US" dirty="0" smtClean="0"/>
              <a:t>Unclassified</a:t>
            </a:r>
            <a:endParaRPr lang="en-US" dirty="0"/>
          </a:p>
        </p:txBody>
      </p:sp>
    </p:spTree>
    <p:extLst>
      <p:ext uri="{BB962C8B-B14F-4D97-AF65-F5344CB8AC3E}">
        <p14:creationId xmlns:p14="http://schemas.microsoft.com/office/powerpoint/2010/main" val="301752817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_jo2rjrIqUWY9tCWmH0yK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L0hNZGJOikKhDY7YO5EJE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iTX0MaaSEKx6QP3wsGQs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tfyITVTpketh0kMbe3aDA"/>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66788" rtl="0" eaLnBrk="1" fontAlgn="base" latinLnBrk="0" hangingPunct="1">
          <a:lnSpc>
            <a:spcPct val="100000"/>
          </a:lnSpc>
          <a:spcBef>
            <a:spcPct val="0"/>
          </a:spcBef>
          <a:spcAft>
            <a:spcPct val="0"/>
          </a:spcAft>
          <a:buClrTx/>
          <a:buSzTx/>
          <a:buFontTx/>
          <a:buNone/>
          <a:tabLst/>
          <a:defRPr kumimoji="0" lang="en-US" sz="19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66788" rtl="0" eaLnBrk="1" fontAlgn="base" latinLnBrk="0" hangingPunct="1">
          <a:lnSpc>
            <a:spcPct val="100000"/>
          </a:lnSpc>
          <a:spcBef>
            <a:spcPct val="0"/>
          </a:spcBef>
          <a:spcAft>
            <a:spcPct val="0"/>
          </a:spcAft>
          <a:buClrTx/>
          <a:buSzTx/>
          <a:buFontTx/>
          <a:buNone/>
          <a:tabLst/>
          <a:defRPr kumimoji="0" lang="en-US" sz="19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3236</TotalTime>
  <Words>13407</Words>
  <Application>Microsoft Office PowerPoint</Application>
  <PresentationFormat>Custom</PresentationFormat>
  <Paragraphs>487</Paragraphs>
  <Slides>42</Slides>
  <Notes>42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Default Design</vt:lpstr>
      <vt:lpstr>think-cell Slide</vt:lpstr>
      <vt:lpstr> History of the U.S. Army Nurse Corps</vt:lpstr>
      <vt:lpstr>The Warrior Ethos</vt:lpstr>
      <vt:lpstr>Revolutionary War</vt:lpstr>
      <vt:lpstr>Civil War</vt:lpstr>
      <vt:lpstr>Spanish-American War </vt:lpstr>
      <vt:lpstr>Spanish-American War </vt:lpstr>
      <vt:lpstr>Spanish-American War </vt:lpstr>
      <vt:lpstr>World War I </vt:lpstr>
      <vt:lpstr>World War I </vt:lpstr>
      <vt:lpstr>World War I </vt:lpstr>
      <vt:lpstr>World War I </vt:lpstr>
      <vt:lpstr>PowerPoint Presentation</vt:lpstr>
      <vt:lpstr>World War I </vt:lpstr>
      <vt:lpstr>World War II</vt:lpstr>
      <vt:lpstr>World War II</vt:lpstr>
      <vt:lpstr>World War II</vt:lpstr>
      <vt:lpstr>World War II</vt:lpstr>
      <vt:lpstr>WWII ANC Flight Nurses</vt:lpstr>
      <vt:lpstr>World War II</vt:lpstr>
      <vt:lpstr>Korean War</vt:lpstr>
      <vt:lpstr>Korean War</vt:lpstr>
      <vt:lpstr>Korean War</vt:lpstr>
      <vt:lpstr>Army Hospital Trains</vt:lpstr>
      <vt:lpstr>Army Hospital Train</vt:lpstr>
      <vt:lpstr>Vietnam War </vt:lpstr>
      <vt:lpstr>Vietnam War </vt:lpstr>
      <vt:lpstr>Vietnam War </vt:lpstr>
      <vt:lpstr>Vietnam War </vt:lpstr>
      <vt:lpstr>The 1970s and 1980s </vt:lpstr>
      <vt:lpstr>Operation Desert Shield/Storm</vt:lpstr>
      <vt:lpstr>Patient Evacuation</vt:lpstr>
      <vt:lpstr>World War I </vt:lpstr>
      <vt:lpstr>Physical Fitness Training </vt:lpstr>
      <vt:lpstr>Occupational Hazards</vt:lpstr>
      <vt:lpstr>Orthopedic Traction</vt:lpstr>
      <vt:lpstr>Orthopedic Traction</vt:lpstr>
      <vt:lpstr>Orthopedic Traction</vt:lpstr>
      <vt:lpstr>Orthopedic Traction</vt:lpstr>
      <vt:lpstr>Safety Measures</vt:lpstr>
      <vt:lpstr>Nurse Anesthesia</vt:lpstr>
      <vt:lpstr>Determination and Poise</vt:lpstr>
      <vt:lpstr>Leading from where you are</vt:lpstr>
    </vt:vector>
  </TitlesOfParts>
  <Company>United States Army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History of the U.S. Army Nurse Corps</dc:title>
  <dc:creator>LTC Brian k. Weisgram</dc:creator>
  <cp:lastModifiedBy>William.Marble</cp:lastModifiedBy>
  <cp:revision>191</cp:revision>
  <cp:lastPrinted>2016-01-30T20:26:58Z</cp:lastPrinted>
  <dcterms:created xsi:type="dcterms:W3CDTF">2016-01-13T22:33:01Z</dcterms:created>
  <dcterms:modified xsi:type="dcterms:W3CDTF">2016-04-13T16:38:51Z</dcterms:modified>
</cp:coreProperties>
</file>